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sldIdLst>
    <p:sldId id="256" r:id="rId2"/>
    <p:sldId id="286" r:id="rId3"/>
    <p:sldId id="281" r:id="rId4"/>
    <p:sldId id="282" r:id="rId5"/>
    <p:sldId id="265" r:id="rId6"/>
    <p:sldId id="296" r:id="rId7"/>
    <p:sldId id="293" r:id="rId8"/>
    <p:sldId id="399" r:id="rId9"/>
    <p:sldId id="398" r:id="rId10"/>
    <p:sldId id="424" r:id="rId11"/>
    <p:sldId id="425" r:id="rId12"/>
    <p:sldId id="287" r:id="rId13"/>
    <p:sldId id="288" r:id="rId14"/>
    <p:sldId id="289" r:id="rId15"/>
    <p:sldId id="290" r:id="rId16"/>
    <p:sldId id="291" r:id="rId17"/>
    <p:sldId id="292" r:id="rId18"/>
    <p:sldId id="284" r:id="rId19"/>
    <p:sldId id="283" r:id="rId20"/>
    <p:sldId id="409" r:id="rId21"/>
    <p:sldId id="257" r:id="rId22"/>
    <p:sldId id="294" r:id="rId23"/>
    <p:sldId id="400" r:id="rId24"/>
    <p:sldId id="410" r:id="rId25"/>
    <p:sldId id="411" r:id="rId26"/>
    <p:sldId id="412" r:id="rId27"/>
    <p:sldId id="413" r:id="rId28"/>
    <p:sldId id="414" r:id="rId29"/>
    <p:sldId id="415" r:id="rId30"/>
    <p:sldId id="416" r:id="rId31"/>
    <p:sldId id="417" r:id="rId32"/>
    <p:sldId id="418" r:id="rId33"/>
    <p:sldId id="419" r:id="rId34"/>
    <p:sldId id="420" r:id="rId35"/>
    <p:sldId id="401" r:id="rId36"/>
    <p:sldId id="402" r:id="rId37"/>
    <p:sldId id="403" r:id="rId38"/>
    <p:sldId id="404" r:id="rId39"/>
    <p:sldId id="405" r:id="rId40"/>
    <p:sldId id="430" r:id="rId41"/>
    <p:sldId id="267" r:id="rId42"/>
    <p:sldId id="268" r:id="rId43"/>
    <p:sldId id="269" r:id="rId44"/>
    <p:sldId id="423" r:id="rId45"/>
    <p:sldId id="428" r:id="rId46"/>
    <p:sldId id="427" r:id="rId47"/>
    <p:sldId id="429" r:id="rId48"/>
    <p:sldId id="426" r:id="rId49"/>
    <p:sldId id="266" r:id="rId50"/>
    <p:sldId id="270" r:id="rId51"/>
    <p:sldId id="271" r:id="rId52"/>
    <p:sldId id="272" r:id="rId53"/>
    <p:sldId id="273" r:id="rId54"/>
    <p:sldId id="274" r:id="rId55"/>
    <p:sldId id="431" r:id="rId56"/>
    <p:sldId id="407" r:id="rId57"/>
    <p:sldId id="393" r:id="rId58"/>
    <p:sldId id="392" r:id="rId59"/>
    <p:sldId id="280" r:id="rId60"/>
    <p:sldId id="408" r:id="rId61"/>
    <p:sldId id="334" r:id="rId62"/>
    <p:sldId id="335" r:id="rId63"/>
    <p:sldId id="333" r:id="rId64"/>
    <p:sldId id="422"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40"/>
  </p:normalViewPr>
  <p:slideViewPr>
    <p:cSldViewPr snapToGrid="0" snapToObjects="1">
      <p:cViewPr varScale="1">
        <p:scale>
          <a:sx n="104" d="100"/>
          <a:sy n="104" d="100"/>
        </p:scale>
        <p:origin x="1880"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65778" y="898823"/>
            <a:ext cx="4936744" cy="1470025"/>
          </a:xfrm>
        </p:spPr>
        <p:txBody>
          <a:bodyPr anchor="t" anchorCtr="0">
            <a:noAutofit/>
          </a:bodyPr>
          <a:lstStyle>
            <a:lvl1pPr algn="r">
              <a:defRPr sz="4800" baseline="0">
                <a:solidFill>
                  <a:schemeClr val="bg1"/>
                </a:solidFill>
                <a:latin typeface="Gotham-Book"/>
              </a:defRPr>
            </a:lvl1pPr>
          </a:lstStyle>
          <a:p>
            <a:r>
              <a:rPr lang="en-US" dirty="0"/>
              <a:t>Click to edit Master Title</a:t>
            </a:r>
          </a:p>
        </p:txBody>
      </p:sp>
      <p:sp>
        <p:nvSpPr>
          <p:cNvPr id="3" name="Subtitle 2"/>
          <p:cNvSpPr>
            <a:spLocks noGrp="1"/>
          </p:cNvSpPr>
          <p:nvPr>
            <p:ph type="subTitle" idx="1" hasCustomPrompt="1"/>
          </p:nvPr>
        </p:nvSpPr>
        <p:spPr>
          <a:xfrm>
            <a:off x="3579184" y="2368848"/>
            <a:ext cx="5023338" cy="1122032"/>
          </a:xfrm>
        </p:spPr>
        <p:txBody>
          <a:bodyPr>
            <a:normAutofit/>
          </a:bodyPr>
          <a:lstStyle>
            <a:lvl1pPr marL="0" indent="0" algn="r">
              <a:buNone/>
              <a:defRPr sz="1600" cap="all" baseline="0">
                <a:solidFill>
                  <a:schemeClr val="tx1">
                    <a:lumMod val="65000"/>
                    <a:lumOff val="35000"/>
                  </a:schemeClr>
                </a:solidFill>
                <a:latin typeface="Gotham-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a:t>
            </a:r>
          </a:p>
        </p:txBody>
      </p:sp>
      <p:sp>
        <p:nvSpPr>
          <p:cNvPr id="4" name="Date Placeholder 3"/>
          <p:cNvSpPr>
            <a:spLocks noGrp="1"/>
          </p:cNvSpPr>
          <p:nvPr>
            <p:ph type="dt" sz="half" idx="10"/>
          </p:nvPr>
        </p:nvSpPr>
        <p:spPr/>
        <p:txBody>
          <a:bodyPr/>
          <a:lstStyle/>
          <a:p>
            <a:fld id="{B46A8BA3-0F37-AA49-95E8-82C1CABE9353}" type="datetimeFigureOut">
              <a:rPr lang="en-US" smtClean="0"/>
              <a:t>9/6/22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3FD53-BAF0-134B-87AB-03C5D39B7FAC}" type="slidenum">
              <a:rPr lang="en-US" smtClean="0"/>
              <a:t>‹#›</a:t>
            </a:fld>
            <a:endParaRPr lang="en-US"/>
          </a:p>
        </p:txBody>
      </p:sp>
    </p:spTree>
    <p:extLst>
      <p:ext uri="{BB962C8B-B14F-4D97-AF65-F5344CB8AC3E}">
        <p14:creationId xmlns:p14="http://schemas.microsoft.com/office/powerpoint/2010/main" val="1609065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ubhead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3957395"/>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a:p>
            <a:pPr lvl="1"/>
            <a:r>
              <a:rPr lang="en-US" dirty="0"/>
              <a:t>Paragraph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10"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61704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head, text and right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10" name="Content Placeholder 2"/>
          <p:cNvSpPr>
            <a:spLocks noGrp="1"/>
          </p:cNvSpPr>
          <p:nvPr>
            <p:ph idx="1" hasCustomPrompt="1"/>
          </p:nvPr>
        </p:nvSpPr>
        <p:spPr>
          <a:xfrm>
            <a:off x="457200" y="2149230"/>
            <a:ext cx="8115526" cy="544897"/>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p:txBody>
      </p:sp>
      <p:sp>
        <p:nvSpPr>
          <p:cNvPr id="11" name="Content Placeholder 2"/>
          <p:cNvSpPr>
            <a:spLocks noGrp="1"/>
          </p:cNvSpPr>
          <p:nvPr>
            <p:ph idx="12" hasCustomPrompt="1"/>
          </p:nvPr>
        </p:nvSpPr>
        <p:spPr>
          <a:xfrm>
            <a:off x="4579816" y="2686565"/>
            <a:ext cx="3992910" cy="3253127"/>
          </a:xfrm>
        </p:spPr>
        <p:txBody>
          <a:bodyPr>
            <a:normAutofit/>
          </a:bodyPr>
          <a:lstStyle>
            <a:lvl1pPr marL="0" indent="0">
              <a:buFontTx/>
              <a:buNone/>
              <a:defRPr sz="2700">
                <a:solidFill>
                  <a:schemeClr val="tx1"/>
                </a:solidFill>
                <a:latin typeface="Gotham-Book"/>
              </a:defRPr>
            </a:lvl1pPr>
            <a:lvl2pPr marL="0" indent="0">
              <a:spcBef>
                <a:spcPts val="48"/>
              </a:spcBef>
              <a:buFontTx/>
              <a:buNone/>
              <a:defRPr sz="2700">
                <a:latin typeface="Gotham-Book"/>
              </a:defRPr>
            </a:lvl2pPr>
          </a:lstStyle>
          <a:p>
            <a:pPr lvl="0"/>
            <a:r>
              <a:rPr lang="en-US" dirty="0"/>
              <a:t>Paragraph text</a:t>
            </a:r>
          </a:p>
        </p:txBody>
      </p:sp>
      <p:sp>
        <p:nvSpPr>
          <p:cNvPr id="12" name="Picture Placeholder 2"/>
          <p:cNvSpPr>
            <a:spLocks noGrp="1"/>
          </p:cNvSpPr>
          <p:nvPr>
            <p:ph type="pic" idx="13"/>
          </p:nvPr>
        </p:nvSpPr>
        <p:spPr>
          <a:xfrm>
            <a:off x="457200" y="2830894"/>
            <a:ext cx="3672704" cy="3108798"/>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8"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3098759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subhead, text and left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544897"/>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6" name="Content Placeholder 2"/>
          <p:cNvSpPr>
            <a:spLocks noGrp="1"/>
          </p:cNvSpPr>
          <p:nvPr>
            <p:ph idx="12" hasCustomPrompt="1"/>
          </p:nvPr>
        </p:nvSpPr>
        <p:spPr>
          <a:xfrm>
            <a:off x="457200" y="2686565"/>
            <a:ext cx="3992910" cy="3253127"/>
          </a:xfrm>
        </p:spPr>
        <p:txBody>
          <a:bodyPr>
            <a:normAutofit/>
          </a:bodyPr>
          <a:lstStyle>
            <a:lvl1pPr marL="0" indent="0">
              <a:buFontTx/>
              <a:buNone/>
              <a:defRPr sz="2700">
                <a:solidFill>
                  <a:schemeClr val="tx1"/>
                </a:solidFill>
                <a:latin typeface="Gotham-Book"/>
              </a:defRPr>
            </a:lvl1pPr>
            <a:lvl2pPr marL="0" indent="0">
              <a:spcBef>
                <a:spcPts val="48"/>
              </a:spcBef>
              <a:buFontTx/>
              <a:buNone/>
              <a:defRPr sz="2700">
                <a:latin typeface="Gotham-Book"/>
              </a:defRPr>
            </a:lvl2pPr>
          </a:lstStyle>
          <a:p>
            <a:pPr lvl="0"/>
            <a:r>
              <a:rPr lang="en-US" dirty="0"/>
              <a:t>Paragraph text</a:t>
            </a:r>
          </a:p>
        </p:txBody>
      </p:sp>
      <p:sp>
        <p:nvSpPr>
          <p:cNvPr id="8" name="Picture Placeholder 2"/>
          <p:cNvSpPr>
            <a:spLocks noGrp="1"/>
          </p:cNvSpPr>
          <p:nvPr>
            <p:ph type="pic" idx="13"/>
          </p:nvPr>
        </p:nvSpPr>
        <p:spPr>
          <a:xfrm>
            <a:off x="4900022" y="2830894"/>
            <a:ext cx="3672704" cy="3108798"/>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10"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738843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head, three  imag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6" name="Content Placeholder 2"/>
          <p:cNvSpPr>
            <a:spLocks noGrp="1"/>
          </p:cNvSpPr>
          <p:nvPr>
            <p:ph idx="12" hasCustomPrompt="1"/>
          </p:nvPr>
        </p:nvSpPr>
        <p:spPr>
          <a:xfrm>
            <a:off x="457200" y="2066530"/>
            <a:ext cx="8115526" cy="663909"/>
          </a:xfrm>
        </p:spPr>
        <p:txBody>
          <a:bodyPr>
            <a:normAutofit/>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p:txBody>
      </p:sp>
      <p:sp>
        <p:nvSpPr>
          <p:cNvPr id="8" name="Picture Placeholder 2"/>
          <p:cNvSpPr>
            <a:spLocks noGrp="1"/>
          </p:cNvSpPr>
          <p:nvPr>
            <p:ph type="pic" idx="13"/>
          </p:nvPr>
        </p:nvSpPr>
        <p:spPr>
          <a:xfrm>
            <a:off x="457200" y="2730439"/>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7" name="Picture Placeholder 2"/>
          <p:cNvSpPr>
            <a:spLocks noGrp="1"/>
          </p:cNvSpPr>
          <p:nvPr>
            <p:ph type="pic" idx="14"/>
          </p:nvPr>
        </p:nvSpPr>
        <p:spPr>
          <a:xfrm>
            <a:off x="3289574" y="2730439"/>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9" name="Picture Placeholder 2"/>
          <p:cNvSpPr>
            <a:spLocks noGrp="1"/>
          </p:cNvSpPr>
          <p:nvPr>
            <p:ph type="pic" idx="15"/>
          </p:nvPr>
        </p:nvSpPr>
        <p:spPr>
          <a:xfrm>
            <a:off x="6121949" y="2730439"/>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12"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2053119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3 subhead levels,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3976933"/>
          </a:xfrm>
        </p:spPr>
        <p:txBody>
          <a:bodyPr/>
          <a:lstStyle>
            <a:lvl1pPr marL="0" indent="0">
              <a:buFontTx/>
              <a:buNone/>
              <a:defRPr sz="3000" baseline="0">
                <a:solidFill>
                  <a:srgbClr val="FF0000"/>
                </a:solidFill>
                <a:latin typeface="Gotham-Book"/>
              </a:defRPr>
            </a:lvl1pPr>
            <a:lvl2pPr marL="0" indent="0">
              <a:spcBef>
                <a:spcPts val="48"/>
              </a:spcBef>
              <a:buFontTx/>
              <a:buNone/>
              <a:defRPr sz="2700" baseline="0">
                <a:latin typeface="Gotham-Book"/>
              </a:defRPr>
            </a:lvl2pPr>
            <a:lvl3pPr marL="0" indent="0">
              <a:spcBef>
                <a:spcPts val="1632"/>
              </a:spcBef>
              <a:buFontTx/>
              <a:buNone/>
              <a:defRPr sz="1800" cap="all" baseline="0">
                <a:latin typeface="Gotham-Medium"/>
              </a:defRPr>
            </a:lvl3pPr>
            <a:lvl4pPr marL="0" indent="0">
              <a:spcBef>
                <a:spcPts val="984"/>
              </a:spcBef>
              <a:buFontTx/>
              <a:buNone/>
              <a:defRPr sz="1600" b="0" i="0" cap="all" baseline="0">
                <a:latin typeface="Gotham-MediumItalic"/>
              </a:defRPr>
            </a:lvl4pPr>
          </a:lstStyle>
          <a:p>
            <a:pPr lvl="0"/>
            <a:r>
              <a:rPr lang="en-US" dirty="0"/>
              <a:t>Subhead level one</a:t>
            </a:r>
          </a:p>
          <a:p>
            <a:pPr lvl="1"/>
            <a:r>
              <a:rPr lang="en-US" dirty="0"/>
              <a:t>Main text</a:t>
            </a:r>
          </a:p>
          <a:p>
            <a:pPr lvl="2"/>
            <a:r>
              <a:rPr lang="en-US" dirty="0"/>
              <a:t>Subhead level two</a:t>
            </a:r>
          </a:p>
          <a:p>
            <a:pPr lvl="1"/>
            <a:r>
              <a:rPr lang="en-US" dirty="0"/>
              <a:t>Main text</a:t>
            </a:r>
          </a:p>
          <a:p>
            <a:pPr lvl="3"/>
            <a:r>
              <a:rPr lang="en-US" dirty="0"/>
              <a:t>Subhead level three</a:t>
            </a:r>
          </a:p>
          <a:p>
            <a:pPr lvl="1"/>
            <a:r>
              <a:rPr lang="en-US" dirty="0"/>
              <a:t>Main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8"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1359566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Five levels">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207846"/>
            <a:ext cx="8115526" cy="3918318"/>
          </a:xfrm>
        </p:spPr>
        <p:txBody>
          <a:bodyPr/>
          <a:lstStyle>
            <a:lvl1pPr marL="0" indent="-228600">
              <a:buClr>
                <a:srgbClr val="FF0000"/>
              </a:buClr>
              <a:buFont typeface="Wingdings" charset="2"/>
              <a:buChar char="§"/>
              <a:defRPr sz="2700" baseline="0">
                <a:solidFill>
                  <a:schemeClr val="tx1"/>
                </a:solidFill>
                <a:latin typeface="Gotham-Medium"/>
              </a:defRPr>
            </a:lvl1pPr>
            <a:lvl2pPr marL="466344" indent="-164592">
              <a:spcBef>
                <a:spcPts val="1248"/>
              </a:spcBef>
              <a:buClr>
                <a:srgbClr val="FF0000"/>
              </a:buClr>
              <a:buFont typeface="Wingdings" charset="2"/>
              <a:buChar char="§"/>
              <a:defRPr sz="1800" cap="all" baseline="0">
                <a:latin typeface="Gotham-Medium"/>
              </a:defRPr>
            </a:lvl2pPr>
            <a:lvl3pPr marL="0" indent="-192024">
              <a:spcBef>
                <a:spcPts val="1032"/>
              </a:spcBef>
              <a:buClr>
                <a:srgbClr val="FF0000"/>
              </a:buClr>
              <a:buSzPct val="100000"/>
              <a:buFont typeface="Wingdings" charset="2"/>
              <a:buChar char="§"/>
              <a:defRPr sz="2700" cap="none" baseline="0">
                <a:latin typeface="Gotham-Medium"/>
              </a:defRPr>
            </a:lvl3pPr>
            <a:lvl4pPr marL="752094" indent="-137160">
              <a:spcBef>
                <a:spcPts val="984"/>
              </a:spcBef>
              <a:buClr>
                <a:srgbClr val="FF0000"/>
              </a:buClr>
              <a:buSzPct val="100000"/>
              <a:buFont typeface="Wingdings" charset="2"/>
              <a:buChar char="§"/>
              <a:defRPr sz="1600" b="0" i="0" cap="all" baseline="0">
                <a:latin typeface="Gotham-MediumItalic"/>
              </a:defRPr>
            </a:lvl4pPr>
            <a:lvl5pPr marL="1197864" marR="0" indent="-137160" algn="l" defTabSz="457200" rtl="0" eaLnBrk="1" fontAlgn="auto" latinLnBrk="0" hangingPunct="1">
              <a:lnSpc>
                <a:spcPct val="100000"/>
              </a:lnSpc>
              <a:spcBef>
                <a:spcPts val="984"/>
              </a:spcBef>
              <a:spcAft>
                <a:spcPts val="0"/>
              </a:spcAft>
              <a:buClr>
                <a:srgbClr val="FF0000"/>
              </a:buClr>
              <a:buSzPct val="100000"/>
              <a:buFont typeface="Wingdings" charset="2"/>
              <a:buChar char="§"/>
              <a:tabLst/>
              <a:defRPr sz="1200" b="1" i="0" cap="all" baseline="0">
                <a:latin typeface="Gotham"/>
              </a:defRPr>
            </a:lvl5pPr>
            <a:lvl6pPr marL="1600200" indent="-91440">
              <a:spcBef>
                <a:spcPts val="888"/>
              </a:spcBef>
              <a:buClr>
                <a:srgbClr val="FF0000"/>
              </a:buClr>
              <a:buSzPct val="100000"/>
              <a:buFont typeface="Wingdings" charset="2"/>
              <a:buChar char="§"/>
              <a:defRPr sz="1000" b="1" i="1" cap="all" baseline="0">
                <a:latin typeface="Gotham"/>
              </a:defRPr>
            </a:lvl6pPr>
          </a:lstStyle>
          <a:p>
            <a:pPr lvl="0"/>
            <a:r>
              <a:rPr lang="en-US" dirty="0"/>
              <a:t>First level bullet</a:t>
            </a:r>
          </a:p>
          <a:p>
            <a:pPr lvl="1"/>
            <a:r>
              <a:rPr lang="en-US" dirty="0"/>
              <a:t>Second level bullet</a:t>
            </a:r>
          </a:p>
          <a:p>
            <a:pPr lvl="3"/>
            <a:r>
              <a:rPr lang="en-US" dirty="0"/>
              <a:t>Third level bullet</a:t>
            </a:r>
          </a:p>
          <a:p>
            <a:pPr lvl="4"/>
            <a:r>
              <a:rPr lang="en-US" dirty="0"/>
              <a:t>Fourth level bullet</a:t>
            </a:r>
          </a:p>
          <a:p>
            <a:pPr lvl="5"/>
            <a:r>
              <a:rPr lang="en-US" dirty="0"/>
              <a:t>Fifth level Bullet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8"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1565603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D1C797-CFC8-654F-B9EB-AF4585B40E83}" type="datetimeFigureOut">
              <a:rPr lang="en-US" smtClean="0"/>
              <a:t>9/6/22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C95BC-F2EE-FE4F-A096-A7D1EC747AF4}" type="slidenum">
              <a:rPr lang="en-US" smtClean="0"/>
              <a:t>‹#›</a:t>
            </a:fld>
            <a:endParaRPr lang="en-US"/>
          </a:p>
        </p:txBody>
      </p:sp>
    </p:spTree>
    <p:extLst>
      <p:ext uri="{BB962C8B-B14F-4D97-AF65-F5344CB8AC3E}">
        <p14:creationId xmlns:p14="http://schemas.microsoft.com/office/powerpoint/2010/main" val="3789542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Gotham-Book"/>
              </a:defRPr>
            </a:lvl1pPr>
          </a:lstStyle>
          <a:p>
            <a:fld id="{BB3D0CD8-6641-2E43-B714-5EAF9E86794F}" type="datetimeFigureOut">
              <a:rPr lang="en-US" smtClean="0"/>
              <a:pPr/>
              <a:t>9/6/22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otham-Book"/>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Gotham-Book"/>
              </a:defRPr>
            </a:lvl1pPr>
          </a:lstStyle>
          <a:p>
            <a:fld id="{9614832F-5A0F-8342-BE4D-81B1081A4AA4}" type="slidenum">
              <a:rPr lang="en-US" smtClean="0"/>
              <a:pPr/>
              <a:t>‹#›</a:t>
            </a:fld>
            <a:endParaRPr lang="en-US" dirty="0"/>
          </a:p>
        </p:txBody>
      </p:sp>
    </p:spTree>
    <p:extLst>
      <p:ext uri="{BB962C8B-B14F-4D97-AF65-F5344CB8AC3E}">
        <p14:creationId xmlns:p14="http://schemas.microsoft.com/office/powerpoint/2010/main" val="204048303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txStyles>
    <p:titleStyle>
      <a:lvl1pPr algn="ctr" defTabSz="457200" rtl="0" eaLnBrk="1" latinLnBrk="0" hangingPunct="1">
        <a:spcBef>
          <a:spcPct val="0"/>
        </a:spcBef>
        <a:buNone/>
        <a:defRPr sz="4400" kern="1200">
          <a:solidFill>
            <a:schemeClr val="tx1"/>
          </a:solidFill>
          <a:latin typeface="Gotham-Book"/>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otham-Book"/>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otham-Book"/>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otham-Book"/>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Gotham-Book"/>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Gotham-Book"/>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ws.amazon.com/compliance/shared-responsibility-model/"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blogs.msdn.microsoft.com/azuresecurity/2016/04/18/what-does-shared-responsibility-in-the-cloud-mean/"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nn.com/2018/07/16/politics/maryland-elections-russia/index.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wsj.com/articles/wal-mart-to-vendors-get-off-amazons-cloud-1498037402"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meltdownattack.com/"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ws.amazon.com/security/introduction-to-cloud-security/"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madison.com/ct/business/technology/cybersecurity-advisor-with-hillary-clinton-campaign-gives-insights-into-devastating/article_62b7f458-fd91-54c3-8fec-e1d2b6ccd1af.htm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arstechnica.com/security/2014/06/aws-console-breach-leads-to-demise-of-service-with-proven-backup-plan/"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search?q=secret_access_key&amp;type=Code"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upport.google.com/cloud/answer/6262505?hl=en"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Securing </a:t>
            </a:r>
            <a:r>
              <a:rPr lang="en-US" dirty="0"/>
              <a:t>the Cloud</a:t>
            </a:r>
          </a:p>
        </p:txBody>
      </p:sp>
      <p:sp>
        <p:nvSpPr>
          <p:cNvPr id="3" name="Subtitle 2"/>
          <p:cNvSpPr>
            <a:spLocks noGrp="1"/>
          </p:cNvSpPr>
          <p:nvPr>
            <p:ph type="subTitle" idx="1"/>
          </p:nvPr>
        </p:nvSpPr>
        <p:spPr/>
        <p:txBody>
          <a:bodyPr>
            <a:normAutofit/>
          </a:bodyPr>
          <a:lstStyle/>
          <a:p>
            <a:r>
              <a:rPr lang="en-US" dirty="0"/>
              <a:t>ENPM665</a:t>
            </a:r>
          </a:p>
          <a:p>
            <a:r>
              <a:rPr lang="en-US" dirty="0"/>
              <a:t>Kevin Shivers</a:t>
            </a:r>
          </a:p>
        </p:txBody>
      </p:sp>
    </p:spTree>
    <p:extLst>
      <p:ext uri="{BB962C8B-B14F-4D97-AF65-F5344CB8AC3E}">
        <p14:creationId xmlns:p14="http://schemas.microsoft.com/office/powerpoint/2010/main" val="895557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4FD2F6-AFC6-B541-BD13-BF713AAF523F}"/>
              </a:ext>
            </a:extLst>
          </p:cNvPr>
          <p:cNvSpPr>
            <a:spLocks noGrp="1"/>
          </p:cNvSpPr>
          <p:nvPr>
            <p:ph idx="1"/>
          </p:nvPr>
        </p:nvSpPr>
        <p:spPr/>
        <p:txBody>
          <a:bodyPr/>
          <a:lstStyle/>
          <a:p>
            <a:pPr marL="457200" indent="-457200">
              <a:buFont typeface="Arial" panose="020B0604020202020204" pitchFamily="34" charset="0"/>
              <a:buChar char="•"/>
            </a:pPr>
            <a:r>
              <a:rPr lang="en-US" dirty="0"/>
              <a:t>Patching can be easier</a:t>
            </a:r>
          </a:p>
          <a:p>
            <a:pPr marL="457200" indent="-457200">
              <a:buFont typeface="Arial" panose="020B0604020202020204" pitchFamily="34" charset="0"/>
              <a:buChar char="•"/>
            </a:pPr>
            <a:r>
              <a:rPr lang="en-US" dirty="0"/>
              <a:t>Firewalls are built in (often with default deny!)</a:t>
            </a:r>
          </a:p>
          <a:p>
            <a:pPr marL="457200" indent="-457200">
              <a:buFont typeface="Arial" panose="020B0604020202020204" pitchFamily="34" charset="0"/>
              <a:buChar char="•"/>
            </a:pPr>
            <a:r>
              <a:rPr lang="en-US" dirty="0"/>
              <a:t>Asset inventory is built-in</a:t>
            </a:r>
          </a:p>
          <a:p>
            <a:pPr marL="457200" indent="-457200">
              <a:buFont typeface="Arial" panose="020B0604020202020204" pitchFamily="34" charset="0"/>
              <a:buChar char="•"/>
            </a:pPr>
            <a:r>
              <a:rPr lang="en-US" dirty="0"/>
              <a:t>Auditing tools are built-in</a:t>
            </a:r>
          </a:p>
        </p:txBody>
      </p:sp>
      <p:sp>
        <p:nvSpPr>
          <p:cNvPr id="3" name="Title 2">
            <a:extLst>
              <a:ext uri="{FF2B5EF4-FFF2-40B4-BE49-F238E27FC236}">
                <a16:creationId xmlns:a16="http://schemas.microsoft.com/office/drawing/2014/main" id="{DA21C800-9706-FB43-B758-7D97E5225F0F}"/>
              </a:ext>
            </a:extLst>
          </p:cNvPr>
          <p:cNvSpPr>
            <a:spLocks noGrp="1"/>
          </p:cNvSpPr>
          <p:nvPr>
            <p:ph type="title"/>
          </p:nvPr>
        </p:nvSpPr>
        <p:spPr/>
        <p:txBody>
          <a:bodyPr/>
          <a:lstStyle/>
          <a:p>
            <a:r>
              <a:rPr lang="en-US" dirty="0"/>
              <a:t>Cloud Security is Easy!</a:t>
            </a:r>
          </a:p>
        </p:txBody>
      </p:sp>
    </p:spTree>
    <p:extLst>
      <p:ext uri="{BB962C8B-B14F-4D97-AF65-F5344CB8AC3E}">
        <p14:creationId xmlns:p14="http://schemas.microsoft.com/office/powerpoint/2010/main" val="139055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5EBE27-B4DC-D642-B00F-717FB97F228E}"/>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US" dirty="0"/>
              <a:t>Who uses just one cloud?</a:t>
            </a:r>
          </a:p>
          <a:p>
            <a:pPr marL="457200" indent="-457200">
              <a:buFont typeface="Arial" panose="020B0604020202020204" pitchFamily="34" charset="0"/>
              <a:buChar char="•"/>
            </a:pPr>
            <a:r>
              <a:rPr lang="en-US" dirty="0"/>
              <a:t>Tools and strategies that worked on-prem don’t work in the cloud</a:t>
            </a:r>
          </a:p>
          <a:p>
            <a:pPr marL="457200" indent="-457200">
              <a:buFont typeface="Arial" panose="020B0604020202020204" pitchFamily="34" charset="0"/>
              <a:buChar char="•"/>
            </a:pPr>
            <a:r>
              <a:rPr lang="en-US" dirty="0"/>
              <a:t>Security staff still learning/afraid of the cloud</a:t>
            </a:r>
          </a:p>
          <a:p>
            <a:pPr marL="457200" indent="-457200">
              <a:buFont typeface="Arial" panose="020B0604020202020204" pitchFamily="34" charset="0"/>
              <a:buChar char="•"/>
            </a:pPr>
            <a:r>
              <a:rPr lang="en-US" dirty="0"/>
              <a:t>Sane application logic is the new network</a:t>
            </a:r>
          </a:p>
          <a:p>
            <a:pPr marL="457200" indent="-457200">
              <a:buFont typeface="Arial" panose="020B0604020202020204" pitchFamily="34" charset="0"/>
              <a:buChar char="•"/>
            </a:pPr>
            <a:r>
              <a:rPr lang="en-US" dirty="0"/>
              <a:t>Detection methods for advanced attacks require intel, rules, and real time analytics against your cloud event data.</a:t>
            </a:r>
          </a:p>
        </p:txBody>
      </p:sp>
      <p:sp>
        <p:nvSpPr>
          <p:cNvPr id="3" name="Title 2">
            <a:extLst>
              <a:ext uri="{FF2B5EF4-FFF2-40B4-BE49-F238E27FC236}">
                <a16:creationId xmlns:a16="http://schemas.microsoft.com/office/drawing/2014/main" id="{52EBC0C0-E5B9-6A41-BEB0-9C4ADF4839A6}"/>
              </a:ext>
            </a:extLst>
          </p:cNvPr>
          <p:cNvSpPr>
            <a:spLocks noGrp="1"/>
          </p:cNvSpPr>
          <p:nvPr>
            <p:ph type="title"/>
          </p:nvPr>
        </p:nvSpPr>
        <p:spPr/>
        <p:txBody>
          <a:bodyPr/>
          <a:lstStyle/>
          <a:p>
            <a:r>
              <a:rPr lang="en-US" dirty="0"/>
              <a:t>Cloud Security is Hard!</a:t>
            </a:r>
          </a:p>
        </p:txBody>
      </p:sp>
    </p:spTree>
    <p:extLst>
      <p:ext uri="{BB962C8B-B14F-4D97-AF65-F5344CB8AC3E}">
        <p14:creationId xmlns:p14="http://schemas.microsoft.com/office/powerpoint/2010/main" val="604702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0A4BBC-7BFE-2245-88F3-10B0985EFA0E}"/>
              </a:ext>
            </a:extLst>
          </p:cNvPr>
          <p:cNvSpPr>
            <a:spLocks noGrp="1"/>
          </p:cNvSpPr>
          <p:nvPr>
            <p:ph idx="1"/>
          </p:nvPr>
        </p:nvSpPr>
        <p:spPr/>
        <p:txBody>
          <a:bodyPr/>
          <a:lstStyle/>
          <a:p>
            <a:r>
              <a:rPr lang="en-US" dirty="0"/>
              <a:t>In a cloud environment the responsibility for securing that environment is shared between the customer (you) and the cloud vendor.</a:t>
            </a:r>
          </a:p>
          <a:p>
            <a:endParaRPr lang="en-US" dirty="0"/>
          </a:p>
          <a:p>
            <a:r>
              <a:rPr lang="en-US" dirty="0"/>
              <a:t>The level of who is responsible for what depends on the type of service.</a:t>
            </a:r>
          </a:p>
        </p:txBody>
      </p:sp>
      <p:sp>
        <p:nvSpPr>
          <p:cNvPr id="3" name="Title 2">
            <a:extLst>
              <a:ext uri="{FF2B5EF4-FFF2-40B4-BE49-F238E27FC236}">
                <a16:creationId xmlns:a16="http://schemas.microsoft.com/office/drawing/2014/main" id="{A285CC3D-5B22-2B4C-811E-3124A901396A}"/>
              </a:ext>
            </a:extLst>
          </p:cNvPr>
          <p:cNvSpPr>
            <a:spLocks noGrp="1"/>
          </p:cNvSpPr>
          <p:nvPr>
            <p:ph type="title"/>
          </p:nvPr>
        </p:nvSpPr>
        <p:spPr/>
        <p:txBody>
          <a:bodyPr/>
          <a:lstStyle/>
          <a:p>
            <a:r>
              <a:rPr lang="en-US" dirty="0"/>
              <a:t>Shared Responsibility Model</a:t>
            </a:r>
          </a:p>
        </p:txBody>
      </p:sp>
    </p:spTree>
    <p:extLst>
      <p:ext uri="{BB962C8B-B14F-4D97-AF65-F5344CB8AC3E}">
        <p14:creationId xmlns:p14="http://schemas.microsoft.com/office/powerpoint/2010/main" val="4111698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BCBBB55F-786C-D948-AD70-6B50E1920F49}"/>
              </a:ext>
            </a:extLst>
          </p:cNvPr>
          <p:cNvGraphicFramePr>
            <a:graphicFrameLocks noGrp="1"/>
          </p:cNvGraphicFramePr>
          <p:nvPr>
            <p:ph idx="1"/>
            <p:extLst>
              <p:ext uri="{D42A27DB-BD31-4B8C-83A1-F6EECF244321}">
                <p14:modId xmlns:p14="http://schemas.microsoft.com/office/powerpoint/2010/main" val="2244636674"/>
              </p:ext>
            </p:extLst>
          </p:nvPr>
        </p:nvGraphicFramePr>
        <p:xfrm>
          <a:off x="1514589" y="1573463"/>
          <a:ext cx="6000750" cy="4463928"/>
        </p:xfrm>
        <a:graphic>
          <a:graphicData uri="http://schemas.openxmlformats.org/drawingml/2006/table">
            <a:tbl>
              <a:tblPr firstRow="1" firstCol="1" bandRow="1">
                <a:tableStyleId>{5C22544A-7EE6-4342-B048-85BDC9FD1C3A}</a:tableStyleId>
              </a:tblPr>
              <a:tblGrid>
                <a:gridCol w="6000750">
                  <a:extLst>
                    <a:ext uri="{9D8B030D-6E8A-4147-A177-3AD203B41FA5}">
                      <a16:colId xmlns:a16="http://schemas.microsoft.com/office/drawing/2014/main" val="773474375"/>
                    </a:ext>
                  </a:extLst>
                </a:gridCol>
              </a:tblGrid>
              <a:tr h="557991">
                <a:tc>
                  <a:txBody>
                    <a:bodyPr/>
                    <a:lstStyle/>
                    <a:p>
                      <a:pPr marL="457200" marR="0" indent="-457200" algn="ctr">
                        <a:spcBef>
                          <a:spcPts val="0"/>
                        </a:spcBef>
                        <a:spcAft>
                          <a:spcPts val="0"/>
                        </a:spcAft>
                      </a:pPr>
                      <a:r>
                        <a:rPr lang="en-US" sz="2800" dirty="0">
                          <a:solidFill>
                            <a:srgbClr val="FF0000"/>
                          </a:solidFill>
                          <a:effectLst/>
                        </a:rPr>
                        <a:t>Data Classification and Access</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22435932"/>
                  </a:ext>
                </a:extLst>
              </a:tr>
              <a:tr h="557991">
                <a:tc>
                  <a:txBody>
                    <a:bodyPr/>
                    <a:lstStyle/>
                    <a:p>
                      <a:pPr marL="457200" marR="0" indent="-457200" algn="ctr">
                        <a:spcBef>
                          <a:spcPts val="0"/>
                        </a:spcBef>
                        <a:spcAft>
                          <a:spcPts val="0"/>
                        </a:spcAft>
                      </a:pPr>
                      <a:r>
                        <a:rPr lang="en-US" sz="2800" dirty="0">
                          <a:solidFill>
                            <a:srgbClr val="FF0000"/>
                          </a:solidFill>
                          <a:effectLst/>
                        </a:rPr>
                        <a:t>Application</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9198205"/>
                  </a:ext>
                </a:extLst>
              </a:tr>
              <a:tr h="557991">
                <a:tc>
                  <a:txBody>
                    <a:bodyPr/>
                    <a:lstStyle/>
                    <a:p>
                      <a:pPr marL="457200" marR="0" indent="-457200" algn="ctr">
                        <a:spcBef>
                          <a:spcPts val="0"/>
                        </a:spcBef>
                        <a:spcAft>
                          <a:spcPts val="0"/>
                        </a:spcAft>
                      </a:pPr>
                      <a:r>
                        <a:rPr lang="en-US" sz="2800">
                          <a:solidFill>
                            <a:srgbClr val="FF0000"/>
                          </a:solidFill>
                          <a:effectLst/>
                        </a:rPr>
                        <a:t>Middleware</a:t>
                      </a:r>
                      <a:endParaRPr lang="en-US" sz="1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35561417"/>
                  </a:ext>
                </a:extLst>
              </a:tr>
              <a:tr h="557991">
                <a:tc>
                  <a:txBody>
                    <a:bodyPr/>
                    <a:lstStyle/>
                    <a:p>
                      <a:pPr marL="457200" marR="0" indent="-457200" algn="ctr">
                        <a:spcBef>
                          <a:spcPts val="0"/>
                        </a:spcBef>
                        <a:spcAft>
                          <a:spcPts val="0"/>
                        </a:spcAft>
                      </a:pPr>
                      <a:r>
                        <a:rPr lang="en-US" sz="2800" dirty="0">
                          <a:solidFill>
                            <a:srgbClr val="FF0000"/>
                          </a:solidFill>
                          <a:effectLst/>
                        </a:rPr>
                        <a:t>Operating System</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721924"/>
                  </a:ext>
                </a:extLst>
              </a:tr>
              <a:tr h="557991">
                <a:tc>
                  <a:txBody>
                    <a:bodyPr/>
                    <a:lstStyle/>
                    <a:p>
                      <a:pPr marL="457200" marR="0" indent="-457200" algn="ctr">
                        <a:spcBef>
                          <a:spcPts val="0"/>
                        </a:spcBef>
                        <a:spcAft>
                          <a:spcPts val="0"/>
                        </a:spcAft>
                      </a:pPr>
                      <a:r>
                        <a:rPr lang="en-US" sz="2800">
                          <a:solidFill>
                            <a:srgbClr val="FF0000"/>
                          </a:solidFill>
                          <a:effectLst/>
                        </a:rPr>
                        <a:t>Virtualization</a:t>
                      </a:r>
                      <a:endParaRPr lang="en-US" sz="1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1935198"/>
                  </a:ext>
                </a:extLst>
              </a:tr>
              <a:tr h="557991">
                <a:tc>
                  <a:txBody>
                    <a:bodyPr/>
                    <a:lstStyle/>
                    <a:p>
                      <a:pPr marL="457200" marR="0" indent="-457200" algn="ctr">
                        <a:spcBef>
                          <a:spcPts val="0"/>
                        </a:spcBef>
                        <a:spcAft>
                          <a:spcPts val="0"/>
                        </a:spcAft>
                      </a:pPr>
                      <a:r>
                        <a:rPr lang="en-US" sz="2800" dirty="0">
                          <a:solidFill>
                            <a:srgbClr val="FF0000"/>
                          </a:solidFill>
                          <a:effectLst/>
                        </a:rPr>
                        <a:t>Servers</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1422872"/>
                  </a:ext>
                </a:extLst>
              </a:tr>
              <a:tr h="557991">
                <a:tc>
                  <a:txBody>
                    <a:bodyPr/>
                    <a:lstStyle/>
                    <a:p>
                      <a:pPr marL="457200" marR="0" indent="-457200" algn="ctr">
                        <a:spcBef>
                          <a:spcPts val="0"/>
                        </a:spcBef>
                        <a:spcAft>
                          <a:spcPts val="0"/>
                        </a:spcAft>
                      </a:pPr>
                      <a:r>
                        <a:rPr lang="en-US" sz="2800">
                          <a:solidFill>
                            <a:srgbClr val="FF0000"/>
                          </a:solidFill>
                          <a:effectLst/>
                        </a:rPr>
                        <a:t>Storage</a:t>
                      </a:r>
                      <a:endParaRPr lang="en-US" sz="1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3563537"/>
                  </a:ext>
                </a:extLst>
              </a:tr>
              <a:tr h="557991">
                <a:tc>
                  <a:txBody>
                    <a:bodyPr/>
                    <a:lstStyle/>
                    <a:p>
                      <a:pPr marL="457200" marR="0" indent="-457200" algn="ctr">
                        <a:spcBef>
                          <a:spcPts val="0"/>
                        </a:spcBef>
                        <a:spcAft>
                          <a:spcPts val="0"/>
                        </a:spcAft>
                      </a:pPr>
                      <a:r>
                        <a:rPr lang="en-US" sz="2800" dirty="0">
                          <a:solidFill>
                            <a:srgbClr val="FF0000"/>
                          </a:solidFill>
                          <a:effectLst/>
                        </a:rPr>
                        <a:t>Networking</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3473172"/>
                  </a:ext>
                </a:extLst>
              </a:tr>
            </a:tbl>
          </a:graphicData>
        </a:graphic>
      </p:graphicFrame>
      <p:sp>
        <p:nvSpPr>
          <p:cNvPr id="3" name="Title 2">
            <a:extLst>
              <a:ext uri="{FF2B5EF4-FFF2-40B4-BE49-F238E27FC236}">
                <a16:creationId xmlns:a16="http://schemas.microsoft.com/office/drawing/2014/main" id="{8A9CD9C2-27D8-BE49-93DF-8C9665F206FF}"/>
              </a:ext>
            </a:extLst>
          </p:cNvPr>
          <p:cNvSpPr>
            <a:spLocks noGrp="1"/>
          </p:cNvSpPr>
          <p:nvPr>
            <p:ph type="title"/>
          </p:nvPr>
        </p:nvSpPr>
        <p:spPr/>
        <p:txBody>
          <a:bodyPr/>
          <a:lstStyle/>
          <a:p>
            <a:r>
              <a:rPr lang="en-US" dirty="0"/>
              <a:t>On Premise</a:t>
            </a:r>
          </a:p>
        </p:txBody>
      </p:sp>
      <p:sp>
        <p:nvSpPr>
          <p:cNvPr id="12" name="Rectangle 3">
            <a:extLst>
              <a:ext uri="{FF2B5EF4-FFF2-40B4-BE49-F238E27FC236}">
                <a16:creationId xmlns:a16="http://schemas.microsoft.com/office/drawing/2014/main" id="{5FA3FB30-DBD5-3B42-B975-332B5DAF6118}"/>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ight Bracket 13">
            <a:extLst>
              <a:ext uri="{FF2B5EF4-FFF2-40B4-BE49-F238E27FC236}">
                <a16:creationId xmlns:a16="http://schemas.microsoft.com/office/drawing/2014/main" id="{64345D01-DF95-B747-85A5-BA4F3C6B4E50}"/>
              </a:ext>
            </a:extLst>
          </p:cNvPr>
          <p:cNvSpPr/>
          <p:nvPr/>
        </p:nvSpPr>
        <p:spPr>
          <a:xfrm>
            <a:off x="7672388" y="1573463"/>
            <a:ext cx="642937" cy="4463928"/>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1D84544C-643B-EE49-9AF8-3B01FFB6A04D}"/>
              </a:ext>
            </a:extLst>
          </p:cNvPr>
          <p:cNvSpPr txBox="1"/>
          <p:nvPr/>
        </p:nvSpPr>
        <p:spPr>
          <a:xfrm>
            <a:off x="8287090" y="3436095"/>
            <a:ext cx="571273" cy="369332"/>
          </a:xfrm>
          <a:prstGeom prst="rect">
            <a:avLst/>
          </a:prstGeom>
          <a:noFill/>
        </p:spPr>
        <p:txBody>
          <a:bodyPr wrap="square" rtlCol="0">
            <a:spAutoFit/>
          </a:bodyPr>
          <a:lstStyle/>
          <a:p>
            <a:r>
              <a:rPr lang="en-US" dirty="0"/>
              <a:t>You</a:t>
            </a:r>
          </a:p>
        </p:txBody>
      </p:sp>
    </p:spTree>
    <p:extLst>
      <p:ext uri="{BB962C8B-B14F-4D97-AF65-F5344CB8AC3E}">
        <p14:creationId xmlns:p14="http://schemas.microsoft.com/office/powerpoint/2010/main" val="3664044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BCBBB55F-786C-D948-AD70-6B50E1920F49}"/>
              </a:ext>
            </a:extLst>
          </p:cNvPr>
          <p:cNvGraphicFramePr>
            <a:graphicFrameLocks noGrp="1"/>
          </p:cNvGraphicFramePr>
          <p:nvPr>
            <p:ph idx="1"/>
            <p:extLst>
              <p:ext uri="{D42A27DB-BD31-4B8C-83A1-F6EECF244321}">
                <p14:modId xmlns:p14="http://schemas.microsoft.com/office/powerpoint/2010/main" val="619341644"/>
              </p:ext>
            </p:extLst>
          </p:nvPr>
        </p:nvGraphicFramePr>
        <p:xfrm>
          <a:off x="1514589" y="1573463"/>
          <a:ext cx="6000750" cy="4463928"/>
        </p:xfrm>
        <a:graphic>
          <a:graphicData uri="http://schemas.openxmlformats.org/drawingml/2006/table">
            <a:tbl>
              <a:tblPr firstRow="1" firstCol="1" bandRow="1">
                <a:tableStyleId>{5C22544A-7EE6-4342-B048-85BDC9FD1C3A}</a:tableStyleId>
              </a:tblPr>
              <a:tblGrid>
                <a:gridCol w="6000750">
                  <a:extLst>
                    <a:ext uri="{9D8B030D-6E8A-4147-A177-3AD203B41FA5}">
                      <a16:colId xmlns:a16="http://schemas.microsoft.com/office/drawing/2014/main" val="773474375"/>
                    </a:ext>
                  </a:extLst>
                </a:gridCol>
              </a:tblGrid>
              <a:tr h="557991">
                <a:tc>
                  <a:txBody>
                    <a:bodyPr/>
                    <a:lstStyle/>
                    <a:p>
                      <a:pPr marL="457200" marR="0" indent="-457200" algn="ctr">
                        <a:spcBef>
                          <a:spcPts val="0"/>
                        </a:spcBef>
                        <a:spcAft>
                          <a:spcPts val="0"/>
                        </a:spcAft>
                      </a:pPr>
                      <a:r>
                        <a:rPr lang="en-US" sz="2800" dirty="0">
                          <a:solidFill>
                            <a:srgbClr val="FF0000"/>
                          </a:solidFill>
                          <a:effectLst/>
                        </a:rPr>
                        <a:t>Data Classification and Access</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22435932"/>
                  </a:ext>
                </a:extLst>
              </a:tr>
              <a:tr h="557991">
                <a:tc>
                  <a:txBody>
                    <a:bodyPr/>
                    <a:lstStyle/>
                    <a:p>
                      <a:pPr marL="457200" marR="0" indent="-457200" algn="ctr">
                        <a:spcBef>
                          <a:spcPts val="0"/>
                        </a:spcBef>
                        <a:spcAft>
                          <a:spcPts val="0"/>
                        </a:spcAft>
                      </a:pPr>
                      <a:r>
                        <a:rPr lang="en-US" sz="2800" dirty="0">
                          <a:solidFill>
                            <a:srgbClr val="FF0000"/>
                          </a:solidFill>
                          <a:effectLst/>
                        </a:rPr>
                        <a:t>Application</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9198205"/>
                  </a:ext>
                </a:extLst>
              </a:tr>
              <a:tr h="557991">
                <a:tc>
                  <a:txBody>
                    <a:bodyPr/>
                    <a:lstStyle/>
                    <a:p>
                      <a:pPr marL="457200" marR="0" indent="-457200" algn="ctr">
                        <a:spcBef>
                          <a:spcPts val="0"/>
                        </a:spcBef>
                        <a:spcAft>
                          <a:spcPts val="0"/>
                        </a:spcAft>
                      </a:pPr>
                      <a:r>
                        <a:rPr lang="en-US" sz="2800" dirty="0">
                          <a:solidFill>
                            <a:srgbClr val="FF0000"/>
                          </a:solidFill>
                          <a:effectLst/>
                        </a:rPr>
                        <a:t>Middleware</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35561417"/>
                  </a:ext>
                </a:extLst>
              </a:tr>
              <a:tr h="557991">
                <a:tc>
                  <a:txBody>
                    <a:bodyPr/>
                    <a:lstStyle/>
                    <a:p>
                      <a:pPr marL="457200" marR="0" indent="-457200" algn="ctr">
                        <a:spcBef>
                          <a:spcPts val="0"/>
                        </a:spcBef>
                        <a:spcAft>
                          <a:spcPts val="0"/>
                        </a:spcAft>
                      </a:pPr>
                      <a:r>
                        <a:rPr lang="en-US" sz="2800">
                          <a:solidFill>
                            <a:srgbClr val="FF0000"/>
                          </a:solidFill>
                          <a:effectLst/>
                        </a:rPr>
                        <a:t>Operating System</a:t>
                      </a:r>
                      <a:endParaRPr lang="en-US" sz="12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721924"/>
                  </a:ext>
                </a:extLst>
              </a:tr>
              <a:tr h="557991">
                <a:tc>
                  <a:txBody>
                    <a:bodyPr/>
                    <a:lstStyle/>
                    <a:p>
                      <a:pPr marL="457200" marR="0" indent="-457200" algn="ctr">
                        <a:spcBef>
                          <a:spcPts val="0"/>
                        </a:spcBef>
                        <a:spcAft>
                          <a:spcPts val="0"/>
                        </a:spcAft>
                      </a:pPr>
                      <a:r>
                        <a:rPr lang="en-US" sz="2800" dirty="0">
                          <a:solidFill>
                            <a:srgbClr val="FF0000"/>
                          </a:solidFill>
                          <a:effectLst/>
                        </a:rPr>
                        <a:t>Virtualization</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3961935198"/>
                  </a:ext>
                </a:extLst>
              </a:tr>
              <a:tr h="557991">
                <a:tc>
                  <a:txBody>
                    <a:bodyPr/>
                    <a:lstStyle/>
                    <a:p>
                      <a:pPr marL="457200" marR="0" indent="-457200" algn="ctr">
                        <a:spcBef>
                          <a:spcPts val="0"/>
                        </a:spcBef>
                        <a:spcAft>
                          <a:spcPts val="0"/>
                        </a:spcAft>
                      </a:pPr>
                      <a:r>
                        <a:rPr lang="en-US" sz="2800" dirty="0">
                          <a:solidFill>
                            <a:srgbClr val="FF0000"/>
                          </a:solidFill>
                          <a:effectLst/>
                        </a:rPr>
                        <a:t>Servers</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4151422872"/>
                  </a:ext>
                </a:extLst>
              </a:tr>
              <a:tr h="557991">
                <a:tc>
                  <a:txBody>
                    <a:bodyPr/>
                    <a:lstStyle/>
                    <a:p>
                      <a:pPr marL="457200" marR="0" indent="-457200" algn="ctr">
                        <a:spcBef>
                          <a:spcPts val="0"/>
                        </a:spcBef>
                        <a:spcAft>
                          <a:spcPts val="0"/>
                        </a:spcAft>
                      </a:pPr>
                      <a:r>
                        <a:rPr lang="en-US" sz="2800" dirty="0">
                          <a:solidFill>
                            <a:srgbClr val="FF0000"/>
                          </a:solidFill>
                          <a:effectLst/>
                        </a:rPr>
                        <a:t>Storage</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153563537"/>
                  </a:ext>
                </a:extLst>
              </a:tr>
              <a:tr h="557991">
                <a:tc>
                  <a:txBody>
                    <a:bodyPr/>
                    <a:lstStyle/>
                    <a:p>
                      <a:pPr marL="457200" marR="0" indent="-457200" algn="ctr">
                        <a:spcBef>
                          <a:spcPts val="0"/>
                        </a:spcBef>
                        <a:spcAft>
                          <a:spcPts val="0"/>
                        </a:spcAft>
                      </a:pPr>
                      <a:r>
                        <a:rPr lang="en-US" sz="2800" dirty="0">
                          <a:solidFill>
                            <a:srgbClr val="FF0000"/>
                          </a:solidFill>
                          <a:effectLst/>
                        </a:rPr>
                        <a:t>Networking</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2693473172"/>
                  </a:ext>
                </a:extLst>
              </a:tr>
            </a:tbl>
          </a:graphicData>
        </a:graphic>
      </p:graphicFrame>
      <p:sp>
        <p:nvSpPr>
          <p:cNvPr id="3" name="Title 2">
            <a:extLst>
              <a:ext uri="{FF2B5EF4-FFF2-40B4-BE49-F238E27FC236}">
                <a16:creationId xmlns:a16="http://schemas.microsoft.com/office/drawing/2014/main" id="{8A9CD9C2-27D8-BE49-93DF-8C9665F206FF}"/>
              </a:ext>
            </a:extLst>
          </p:cNvPr>
          <p:cNvSpPr>
            <a:spLocks noGrp="1"/>
          </p:cNvSpPr>
          <p:nvPr>
            <p:ph type="title"/>
          </p:nvPr>
        </p:nvSpPr>
        <p:spPr/>
        <p:txBody>
          <a:bodyPr/>
          <a:lstStyle/>
          <a:p>
            <a:r>
              <a:rPr lang="en-US" dirty="0"/>
              <a:t>IaaS</a:t>
            </a:r>
          </a:p>
        </p:txBody>
      </p:sp>
      <p:sp>
        <p:nvSpPr>
          <p:cNvPr id="12" name="Rectangle 3">
            <a:extLst>
              <a:ext uri="{FF2B5EF4-FFF2-40B4-BE49-F238E27FC236}">
                <a16:creationId xmlns:a16="http://schemas.microsoft.com/office/drawing/2014/main" id="{5FA3FB30-DBD5-3B42-B975-332B5DAF6118}"/>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ight Bracket 4">
            <a:extLst>
              <a:ext uri="{FF2B5EF4-FFF2-40B4-BE49-F238E27FC236}">
                <a16:creationId xmlns:a16="http://schemas.microsoft.com/office/drawing/2014/main" id="{1A2DCD8B-0C0F-344E-8C15-8E90E3624EC6}"/>
              </a:ext>
            </a:extLst>
          </p:cNvPr>
          <p:cNvSpPr/>
          <p:nvPr/>
        </p:nvSpPr>
        <p:spPr>
          <a:xfrm>
            <a:off x="7672388" y="1573463"/>
            <a:ext cx="642937" cy="221272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CF970BE9-8606-5245-9175-E5DE71A843DE}"/>
              </a:ext>
            </a:extLst>
          </p:cNvPr>
          <p:cNvSpPr txBox="1"/>
          <p:nvPr/>
        </p:nvSpPr>
        <p:spPr>
          <a:xfrm>
            <a:off x="8315325" y="2495159"/>
            <a:ext cx="571273" cy="369332"/>
          </a:xfrm>
          <a:prstGeom prst="rect">
            <a:avLst/>
          </a:prstGeom>
          <a:noFill/>
        </p:spPr>
        <p:txBody>
          <a:bodyPr wrap="square" rtlCol="0">
            <a:spAutoFit/>
          </a:bodyPr>
          <a:lstStyle/>
          <a:p>
            <a:r>
              <a:rPr lang="en-US" dirty="0"/>
              <a:t>You</a:t>
            </a:r>
          </a:p>
        </p:txBody>
      </p:sp>
      <p:sp>
        <p:nvSpPr>
          <p:cNvPr id="2" name="Left Bracket 1">
            <a:extLst>
              <a:ext uri="{FF2B5EF4-FFF2-40B4-BE49-F238E27FC236}">
                <a16:creationId xmlns:a16="http://schemas.microsoft.com/office/drawing/2014/main" id="{39C57787-2E9D-A446-BD16-7674F434E1EB}"/>
              </a:ext>
            </a:extLst>
          </p:cNvPr>
          <p:cNvSpPr/>
          <p:nvPr/>
        </p:nvSpPr>
        <p:spPr>
          <a:xfrm>
            <a:off x="900112" y="3786188"/>
            <a:ext cx="457427" cy="225120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3E93EBA2-12D9-554D-8EBB-BF1FAB53F3EC}"/>
              </a:ext>
            </a:extLst>
          </p:cNvPr>
          <p:cNvSpPr txBox="1"/>
          <p:nvPr/>
        </p:nvSpPr>
        <p:spPr>
          <a:xfrm>
            <a:off x="-42807" y="4471988"/>
            <a:ext cx="1014412" cy="646331"/>
          </a:xfrm>
          <a:prstGeom prst="rect">
            <a:avLst/>
          </a:prstGeom>
          <a:noFill/>
        </p:spPr>
        <p:txBody>
          <a:bodyPr wrap="square" rtlCol="0">
            <a:spAutoFit/>
          </a:bodyPr>
          <a:lstStyle/>
          <a:p>
            <a:r>
              <a:rPr lang="en-US" dirty="0"/>
              <a:t>Cloud</a:t>
            </a:r>
          </a:p>
          <a:p>
            <a:r>
              <a:rPr lang="en-US" dirty="0"/>
              <a:t>Provider</a:t>
            </a:r>
          </a:p>
        </p:txBody>
      </p:sp>
    </p:spTree>
    <p:extLst>
      <p:ext uri="{BB962C8B-B14F-4D97-AF65-F5344CB8AC3E}">
        <p14:creationId xmlns:p14="http://schemas.microsoft.com/office/powerpoint/2010/main" val="3097709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BCBBB55F-786C-D948-AD70-6B50E1920F49}"/>
              </a:ext>
            </a:extLst>
          </p:cNvPr>
          <p:cNvGraphicFramePr>
            <a:graphicFrameLocks noGrp="1"/>
          </p:cNvGraphicFramePr>
          <p:nvPr>
            <p:ph idx="1"/>
            <p:extLst>
              <p:ext uri="{D42A27DB-BD31-4B8C-83A1-F6EECF244321}">
                <p14:modId xmlns:p14="http://schemas.microsoft.com/office/powerpoint/2010/main" val="765869879"/>
              </p:ext>
            </p:extLst>
          </p:nvPr>
        </p:nvGraphicFramePr>
        <p:xfrm>
          <a:off x="1514589" y="1573463"/>
          <a:ext cx="6000750" cy="4463928"/>
        </p:xfrm>
        <a:graphic>
          <a:graphicData uri="http://schemas.openxmlformats.org/drawingml/2006/table">
            <a:tbl>
              <a:tblPr firstRow="1" firstCol="1" bandRow="1">
                <a:tableStyleId>{5C22544A-7EE6-4342-B048-85BDC9FD1C3A}</a:tableStyleId>
              </a:tblPr>
              <a:tblGrid>
                <a:gridCol w="6000750">
                  <a:extLst>
                    <a:ext uri="{9D8B030D-6E8A-4147-A177-3AD203B41FA5}">
                      <a16:colId xmlns:a16="http://schemas.microsoft.com/office/drawing/2014/main" val="773474375"/>
                    </a:ext>
                  </a:extLst>
                </a:gridCol>
              </a:tblGrid>
              <a:tr h="557991">
                <a:tc>
                  <a:txBody>
                    <a:bodyPr/>
                    <a:lstStyle/>
                    <a:p>
                      <a:pPr marL="457200" marR="0" indent="-457200" algn="ctr">
                        <a:spcBef>
                          <a:spcPts val="0"/>
                        </a:spcBef>
                        <a:spcAft>
                          <a:spcPts val="0"/>
                        </a:spcAft>
                      </a:pPr>
                      <a:r>
                        <a:rPr lang="en-US" sz="2800" dirty="0">
                          <a:solidFill>
                            <a:srgbClr val="FF0000"/>
                          </a:solidFill>
                          <a:effectLst/>
                        </a:rPr>
                        <a:t>Data Classification and Access</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22435932"/>
                  </a:ext>
                </a:extLst>
              </a:tr>
              <a:tr h="557991">
                <a:tc>
                  <a:txBody>
                    <a:bodyPr/>
                    <a:lstStyle/>
                    <a:p>
                      <a:pPr marL="457200" marR="0" indent="-457200" algn="ctr">
                        <a:spcBef>
                          <a:spcPts val="0"/>
                        </a:spcBef>
                        <a:spcAft>
                          <a:spcPts val="0"/>
                        </a:spcAft>
                      </a:pPr>
                      <a:r>
                        <a:rPr lang="en-US" sz="2800" dirty="0">
                          <a:solidFill>
                            <a:srgbClr val="FF0000"/>
                          </a:solidFill>
                          <a:effectLst/>
                        </a:rPr>
                        <a:t>Application</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9198205"/>
                  </a:ext>
                </a:extLst>
              </a:tr>
              <a:tr h="557991">
                <a:tc>
                  <a:txBody>
                    <a:bodyPr/>
                    <a:lstStyle/>
                    <a:p>
                      <a:pPr marL="457200" marR="0" indent="-457200" algn="ctr">
                        <a:spcBef>
                          <a:spcPts val="0"/>
                        </a:spcBef>
                        <a:spcAft>
                          <a:spcPts val="0"/>
                        </a:spcAft>
                      </a:pPr>
                      <a:r>
                        <a:rPr lang="en-US" sz="2800" dirty="0">
                          <a:solidFill>
                            <a:srgbClr val="FF0000"/>
                          </a:solidFill>
                          <a:effectLst/>
                        </a:rPr>
                        <a:t>Middleware</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4135561417"/>
                  </a:ext>
                </a:extLst>
              </a:tr>
              <a:tr h="557991">
                <a:tc>
                  <a:txBody>
                    <a:bodyPr/>
                    <a:lstStyle/>
                    <a:p>
                      <a:pPr marL="457200" marR="0" indent="-457200" algn="ctr">
                        <a:spcBef>
                          <a:spcPts val="0"/>
                        </a:spcBef>
                        <a:spcAft>
                          <a:spcPts val="0"/>
                        </a:spcAft>
                      </a:pPr>
                      <a:r>
                        <a:rPr lang="en-US" sz="2800" dirty="0">
                          <a:solidFill>
                            <a:srgbClr val="FF0000"/>
                          </a:solidFill>
                          <a:effectLst/>
                        </a:rPr>
                        <a:t>Operating System</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265721924"/>
                  </a:ext>
                </a:extLst>
              </a:tr>
              <a:tr h="557991">
                <a:tc>
                  <a:txBody>
                    <a:bodyPr/>
                    <a:lstStyle/>
                    <a:p>
                      <a:pPr marL="457200" marR="0" indent="-457200" algn="ctr">
                        <a:spcBef>
                          <a:spcPts val="0"/>
                        </a:spcBef>
                        <a:spcAft>
                          <a:spcPts val="0"/>
                        </a:spcAft>
                      </a:pPr>
                      <a:r>
                        <a:rPr lang="en-US" sz="2800" dirty="0">
                          <a:solidFill>
                            <a:srgbClr val="FF0000"/>
                          </a:solidFill>
                          <a:effectLst/>
                        </a:rPr>
                        <a:t>Virtualization</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3961935198"/>
                  </a:ext>
                </a:extLst>
              </a:tr>
              <a:tr h="557991">
                <a:tc>
                  <a:txBody>
                    <a:bodyPr/>
                    <a:lstStyle/>
                    <a:p>
                      <a:pPr marL="457200" marR="0" indent="-457200" algn="ctr">
                        <a:spcBef>
                          <a:spcPts val="0"/>
                        </a:spcBef>
                        <a:spcAft>
                          <a:spcPts val="0"/>
                        </a:spcAft>
                      </a:pPr>
                      <a:r>
                        <a:rPr lang="en-US" sz="2800" dirty="0">
                          <a:solidFill>
                            <a:srgbClr val="FF0000"/>
                          </a:solidFill>
                          <a:effectLst/>
                        </a:rPr>
                        <a:t>Servers</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4151422872"/>
                  </a:ext>
                </a:extLst>
              </a:tr>
              <a:tr h="557991">
                <a:tc>
                  <a:txBody>
                    <a:bodyPr/>
                    <a:lstStyle/>
                    <a:p>
                      <a:pPr marL="457200" marR="0" indent="-457200" algn="ctr">
                        <a:spcBef>
                          <a:spcPts val="0"/>
                        </a:spcBef>
                        <a:spcAft>
                          <a:spcPts val="0"/>
                        </a:spcAft>
                      </a:pPr>
                      <a:r>
                        <a:rPr lang="en-US" sz="2800" dirty="0">
                          <a:solidFill>
                            <a:srgbClr val="FF0000"/>
                          </a:solidFill>
                          <a:effectLst/>
                        </a:rPr>
                        <a:t>Storage</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153563537"/>
                  </a:ext>
                </a:extLst>
              </a:tr>
              <a:tr h="557991">
                <a:tc>
                  <a:txBody>
                    <a:bodyPr/>
                    <a:lstStyle/>
                    <a:p>
                      <a:pPr marL="457200" marR="0" indent="-457200" algn="ctr">
                        <a:spcBef>
                          <a:spcPts val="0"/>
                        </a:spcBef>
                        <a:spcAft>
                          <a:spcPts val="0"/>
                        </a:spcAft>
                      </a:pPr>
                      <a:r>
                        <a:rPr lang="en-US" sz="2800" dirty="0">
                          <a:solidFill>
                            <a:srgbClr val="FF0000"/>
                          </a:solidFill>
                          <a:effectLst/>
                        </a:rPr>
                        <a:t>Networking</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2693473172"/>
                  </a:ext>
                </a:extLst>
              </a:tr>
            </a:tbl>
          </a:graphicData>
        </a:graphic>
      </p:graphicFrame>
      <p:sp>
        <p:nvSpPr>
          <p:cNvPr id="3" name="Title 2">
            <a:extLst>
              <a:ext uri="{FF2B5EF4-FFF2-40B4-BE49-F238E27FC236}">
                <a16:creationId xmlns:a16="http://schemas.microsoft.com/office/drawing/2014/main" id="{8A9CD9C2-27D8-BE49-93DF-8C9665F206FF}"/>
              </a:ext>
            </a:extLst>
          </p:cNvPr>
          <p:cNvSpPr>
            <a:spLocks noGrp="1"/>
          </p:cNvSpPr>
          <p:nvPr>
            <p:ph type="title"/>
          </p:nvPr>
        </p:nvSpPr>
        <p:spPr/>
        <p:txBody>
          <a:bodyPr/>
          <a:lstStyle/>
          <a:p>
            <a:r>
              <a:rPr lang="en-US" dirty="0"/>
              <a:t>PaaS</a:t>
            </a:r>
          </a:p>
        </p:txBody>
      </p:sp>
      <p:sp>
        <p:nvSpPr>
          <p:cNvPr id="12" name="Rectangle 3">
            <a:extLst>
              <a:ext uri="{FF2B5EF4-FFF2-40B4-BE49-F238E27FC236}">
                <a16:creationId xmlns:a16="http://schemas.microsoft.com/office/drawing/2014/main" id="{5FA3FB30-DBD5-3B42-B975-332B5DAF6118}"/>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ight Bracket 4">
            <a:extLst>
              <a:ext uri="{FF2B5EF4-FFF2-40B4-BE49-F238E27FC236}">
                <a16:creationId xmlns:a16="http://schemas.microsoft.com/office/drawing/2014/main" id="{58A742A1-D873-EB4A-856E-D9AF937E4095}"/>
              </a:ext>
            </a:extLst>
          </p:cNvPr>
          <p:cNvSpPr/>
          <p:nvPr/>
        </p:nvSpPr>
        <p:spPr>
          <a:xfrm>
            <a:off x="7672388" y="1573463"/>
            <a:ext cx="642937" cy="1141162"/>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6D205E19-9337-7B41-B003-E046AB646920}"/>
              </a:ext>
            </a:extLst>
          </p:cNvPr>
          <p:cNvSpPr txBox="1"/>
          <p:nvPr/>
        </p:nvSpPr>
        <p:spPr>
          <a:xfrm>
            <a:off x="8315325" y="1959378"/>
            <a:ext cx="571273" cy="369332"/>
          </a:xfrm>
          <a:prstGeom prst="rect">
            <a:avLst/>
          </a:prstGeom>
          <a:noFill/>
        </p:spPr>
        <p:txBody>
          <a:bodyPr wrap="square" rtlCol="0">
            <a:spAutoFit/>
          </a:bodyPr>
          <a:lstStyle/>
          <a:p>
            <a:r>
              <a:rPr lang="en-US" dirty="0"/>
              <a:t>You</a:t>
            </a:r>
          </a:p>
        </p:txBody>
      </p:sp>
      <p:sp>
        <p:nvSpPr>
          <p:cNvPr id="7" name="Left Bracket 6">
            <a:extLst>
              <a:ext uri="{FF2B5EF4-FFF2-40B4-BE49-F238E27FC236}">
                <a16:creationId xmlns:a16="http://schemas.microsoft.com/office/drawing/2014/main" id="{1DFFA582-1E3C-B744-A002-AF43C7268B53}"/>
              </a:ext>
            </a:extLst>
          </p:cNvPr>
          <p:cNvSpPr/>
          <p:nvPr/>
        </p:nvSpPr>
        <p:spPr>
          <a:xfrm>
            <a:off x="900112" y="2714626"/>
            <a:ext cx="457427" cy="3322766"/>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2ECEDE4C-F9E5-7D40-A41E-01496817F238}"/>
              </a:ext>
            </a:extLst>
          </p:cNvPr>
          <p:cNvSpPr txBox="1"/>
          <p:nvPr/>
        </p:nvSpPr>
        <p:spPr>
          <a:xfrm>
            <a:off x="-42807" y="4471988"/>
            <a:ext cx="1014412" cy="646331"/>
          </a:xfrm>
          <a:prstGeom prst="rect">
            <a:avLst/>
          </a:prstGeom>
          <a:noFill/>
        </p:spPr>
        <p:txBody>
          <a:bodyPr wrap="square" rtlCol="0">
            <a:spAutoFit/>
          </a:bodyPr>
          <a:lstStyle/>
          <a:p>
            <a:r>
              <a:rPr lang="en-US" dirty="0"/>
              <a:t>Cloud</a:t>
            </a:r>
          </a:p>
          <a:p>
            <a:r>
              <a:rPr lang="en-US" dirty="0"/>
              <a:t>Provider</a:t>
            </a:r>
          </a:p>
        </p:txBody>
      </p:sp>
    </p:spTree>
    <p:extLst>
      <p:ext uri="{BB962C8B-B14F-4D97-AF65-F5344CB8AC3E}">
        <p14:creationId xmlns:p14="http://schemas.microsoft.com/office/powerpoint/2010/main" val="3122107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BCBBB55F-786C-D948-AD70-6B50E1920F49}"/>
              </a:ext>
            </a:extLst>
          </p:cNvPr>
          <p:cNvGraphicFramePr>
            <a:graphicFrameLocks noGrp="1"/>
          </p:cNvGraphicFramePr>
          <p:nvPr>
            <p:ph idx="1"/>
            <p:extLst>
              <p:ext uri="{D42A27DB-BD31-4B8C-83A1-F6EECF244321}">
                <p14:modId xmlns:p14="http://schemas.microsoft.com/office/powerpoint/2010/main" val="1977672162"/>
              </p:ext>
            </p:extLst>
          </p:nvPr>
        </p:nvGraphicFramePr>
        <p:xfrm>
          <a:off x="1514589" y="1573463"/>
          <a:ext cx="6000750" cy="4463928"/>
        </p:xfrm>
        <a:graphic>
          <a:graphicData uri="http://schemas.openxmlformats.org/drawingml/2006/table">
            <a:tbl>
              <a:tblPr firstRow="1" firstCol="1" bandRow="1">
                <a:tableStyleId>{5C22544A-7EE6-4342-B048-85BDC9FD1C3A}</a:tableStyleId>
              </a:tblPr>
              <a:tblGrid>
                <a:gridCol w="6000750">
                  <a:extLst>
                    <a:ext uri="{9D8B030D-6E8A-4147-A177-3AD203B41FA5}">
                      <a16:colId xmlns:a16="http://schemas.microsoft.com/office/drawing/2014/main" val="773474375"/>
                    </a:ext>
                  </a:extLst>
                </a:gridCol>
              </a:tblGrid>
              <a:tr h="557991">
                <a:tc>
                  <a:txBody>
                    <a:bodyPr/>
                    <a:lstStyle/>
                    <a:p>
                      <a:pPr marL="457200" marR="0" indent="-457200" algn="ctr">
                        <a:spcBef>
                          <a:spcPts val="0"/>
                        </a:spcBef>
                        <a:spcAft>
                          <a:spcPts val="0"/>
                        </a:spcAft>
                      </a:pPr>
                      <a:r>
                        <a:rPr lang="en-US" sz="2800" dirty="0">
                          <a:solidFill>
                            <a:srgbClr val="FF0000"/>
                          </a:solidFill>
                          <a:effectLst/>
                        </a:rPr>
                        <a:t>Data Classification and Access</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22435932"/>
                  </a:ext>
                </a:extLst>
              </a:tr>
              <a:tr h="557991">
                <a:tc>
                  <a:txBody>
                    <a:bodyPr/>
                    <a:lstStyle/>
                    <a:p>
                      <a:pPr marL="457200" marR="0" indent="-457200" algn="ctr">
                        <a:spcBef>
                          <a:spcPts val="0"/>
                        </a:spcBef>
                        <a:spcAft>
                          <a:spcPts val="0"/>
                        </a:spcAft>
                      </a:pPr>
                      <a:r>
                        <a:rPr lang="en-US" sz="2800" dirty="0">
                          <a:solidFill>
                            <a:srgbClr val="FF0000"/>
                          </a:solidFill>
                          <a:effectLst/>
                        </a:rPr>
                        <a:t>Application</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3749198205"/>
                  </a:ext>
                </a:extLst>
              </a:tr>
              <a:tr h="557991">
                <a:tc>
                  <a:txBody>
                    <a:bodyPr/>
                    <a:lstStyle/>
                    <a:p>
                      <a:pPr marL="457200" marR="0" indent="-457200" algn="ctr">
                        <a:spcBef>
                          <a:spcPts val="0"/>
                        </a:spcBef>
                        <a:spcAft>
                          <a:spcPts val="0"/>
                        </a:spcAft>
                      </a:pPr>
                      <a:r>
                        <a:rPr lang="en-US" sz="2800" dirty="0">
                          <a:solidFill>
                            <a:srgbClr val="FF0000"/>
                          </a:solidFill>
                          <a:effectLst/>
                        </a:rPr>
                        <a:t>Middleware</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4135561417"/>
                  </a:ext>
                </a:extLst>
              </a:tr>
              <a:tr h="557991">
                <a:tc>
                  <a:txBody>
                    <a:bodyPr/>
                    <a:lstStyle/>
                    <a:p>
                      <a:pPr marL="457200" marR="0" indent="-457200" algn="ctr">
                        <a:spcBef>
                          <a:spcPts val="0"/>
                        </a:spcBef>
                        <a:spcAft>
                          <a:spcPts val="0"/>
                        </a:spcAft>
                      </a:pPr>
                      <a:r>
                        <a:rPr lang="en-US" sz="2800" dirty="0">
                          <a:solidFill>
                            <a:srgbClr val="FF0000"/>
                          </a:solidFill>
                          <a:effectLst/>
                        </a:rPr>
                        <a:t>Operating System</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265721924"/>
                  </a:ext>
                </a:extLst>
              </a:tr>
              <a:tr h="557991">
                <a:tc>
                  <a:txBody>
                    <a:bodyPr/>
                    <a:lstStyle/>
                    <a:p>
                      <a:pPr marL="457200" marR="0" indent="-457200" algn="ctr">
                        <a:spcBef>
                          <a:spcPts val="0"/>
                        </a:spcBef>
                        <a:spcAft>
                          <a:spcPts val="0"/>
                        </a:spcAft>
                      </a:pPr>
                      <a:r>
                        <a:rPr lang="en-US" sz="2800" dirty="0">
                          <a:solidFill>
                            <a:srgbClr val="FF0000"/>
                          </a:solidFill>
                          <a:effectLst/>
                        </a:rPr>
                        <a:t>Virtualization</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3961935198"/>
                  </a:ext>
                </a:extLst>
              </a:tr>
              <a:tr h="557991">
                <a:tc>
                  <a:txBody>
                    <a:bodyPr/>
                    <a:lstStyle/>
                    <a:p>
                      <a:pPr marL="457200" marR="0" indent="-457200" algn="ctr">
                        <a:spcBef>
                          <a:spcPts val="0"/>
                        </a:spcBef>
                        <a:spcAft>
                          <a:spcPts val="0"/>
                        </a:spcAft>
                      </a:pPr>
                      <a:r>
                        <a:rPr lang="en-US" sz="2800" dirty="0">
                          <a:solidFill>
                            <a:srgbClr val="FF0000"/>
                          </a:solidFill>
                          <a:effectLst/>
                        </a:rPr>
                        <a:t>Servers</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4151422872"/>
                  </a:ext>
                </a:extLst>
              </a:tr>
              <a:tr h="557991">
                <a:tc>
                  <a:txBody>
                    <a:bodyPr/>
                    <a:lstStyle/>
                    <a:p>
                      <a:pPr marL="457200" marR="0" indent="-457200" algn="ctr">
                        <a:spcBef>
                          <a:spcPts val="0"/>
                        </a:spcBef>
                        <a:spcAft>
                          <a:spcPts val="0"/>
                        </a:spcAft>
                      </a:pPr>
                      <a:r>
                        <a:rPr lang="en-US" sz="2800" dirty="0">
                          <a:solidFill>
                            <a:srgbClr val="FF0000"/>
                          </a:solidFill>
                          <a:effectLst/>
                        </a:rPr>
                        <a:t>Storage</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153563537"/>
                  </a:ext>
                </a:extLst>
              </a:tr>
              <a:tr h="557991">
                <a:tc>
                  <a:txBody>
                    <a:bodyPr/>
                    <a:lstStyle/>
                    <a:p>
                      <a:pPr marL="457200" marR="0" indent="-457200" algn="ctr">
                        <a:spcBef>
                          <a:spcPts val="0"/>
                        </a:spcBef>
                        <a:spcAft>
                          <a:spcPts val="0"/>
                        </a:spcAft>
                      </a:pPr>
                      <a:r>
                        <a:rPr lang="en-US" sz="2800" dirty="0">
                          <a:solidFill>
                            <a:srgbClr val="FF0000"/>
                          </a:solidFill>
                          <a:effectLst/>
                        </a:rPr>
                        <a:t>Networking</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val="2693473172"/>
                  </a:ext>
                </a:extLst>
              </a:tr>
            </a:tbl>
          </a:graphicData>
        </a:graphic>
      </p:graphicFrame>
      <p:sp>
        <p:nvSpPr>
          <p:cNvPr id="3" name="Title 2">
            <a:extLst>
              <a:ext uri="{FF2B5EF4-FFF2-40B4-BE49-F238E27FC236}">
                <a16:creationId xmlns:a16="http://schemas.microsoft.com/office/drawing/2014/main" id="{8A9CD9C2-27D8-BE49-93DF-8C9665F206FF}"/>
              </a:ext>
            </a:extLst>
          </p:cNvPr>
          <p:cNvSpPr>
            <a:spLocks noGrp="1"/>
          </p:cNvSpPr>
          <p:nvPr>
            <p:ph type="title"/>
          </p:nvPr>
        </p:nvSpPr>
        <p:spPr/>
        <p:txBody>
          <a:bodyPr/>
          <a:lstStyle/>
          <a:p>
            <a:r>
              <a:rPr lang="en-US" dirty="0"/>
              <a:t>SaaS</a:t>
            </a:r>
          </a:p>
        </p:txBody>
      </p:sp>
      <p:sp>
        <p:nvSpPr>
          <p:cNvPr id="12" name="Rectangle 3">
            <a:extLst>
              <a:ext uri="{FF2B5EF4-FFF2-40B4-BE49-F238E27FC236}">
                <a16:creationId xmlns:a16="http://schemas.microsoft.com/office/drawing/2014/main" id="{5FA3FB30-DBD5-3B42-B975-332B5DAF6118}"/>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ight Bracket 4">
            <a:extLst>
              <a:ext uri="{FF2B5EF4-FFF2-40B4-BE49-F238E27FC236}">
                <a16:creationId xmlns:a16="http://schemas.microsoft.com/office/drawing/2014/main" id="{4248C82A-A377-CB46-ACF8-33EE240FDE25}"/>
              </a:ext>
            </a:extLst>
          </p:cNvPr>
          <p:cNvSpPr/>
          <p:nvPr/>
        </p:nvSpPr>
        <p:spPr>
          <a:xfrm>
            <a:off x="7672388" y="1573463"/>
            <a:ext cx="642937" cy="55537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788B88E-B1A2-394D-8309-7E70D38AA6C1}"/>
              </a:ext>
            </a:extLst>
          </p:cNvPr>
          <p:cNvSpPr txBox="1"/>
          <p:nvPr/>
        </p:nvSpPr>
        <p:spPr>
          <a:xfrm>
            <a:off x="8315325" y="1682876"/>
            <a:ext cx="571273" cy="369332"/>
          </a:xfrm>
          <a:prstGeom prst="rect">
            <a:avLst/>
          </a:prstGeom>
          <a:noFill/>
        </p:spPr>
        <p:txBody>
          <a:bodyPr wrap="square" rtlCol="0">
            <a:spAutoFit/>
          </a:bodyPr>
          <a:lstStyle/>
          <a:p>
            <a:r>
              <a:rPr lang="en-US" dirty="0"/>
              <a:t>You</a:t>
            </a:r>
          </a:p>
        </p:txBody>
      </p:sp>
      <p:sp>
        <p:nvSpPr>
          <p:cNvPr id="7" name="Left Bracket 6">
            <a:extLst>
              <a:ext uri="{FF2B5EF4-FFF2-40B4-BE49-F238E27FC236}">
                <a16:creationId xmlns:a16="http://schemas.microsoft.com/office/drawing/2014/main" id="{32BFB53C-03B1-3945-8424-F6A351495518}"/>
              </a:ext>
            </a:extLst>
          </p:cNvPr>
          <p:cNvSpPr/>
          <p:nvPr/>
        </p:nvSpPr>
        <p:spPr>
          <a:xfrm>
            <a:off x="900112" y="2128838"/>
            <a:ext cx="457427" cy="390855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5EA7C96-5119-A143-86D6-DE43505AFDDE}"/>
              </a:ext>
            </a:extLst>
          </p:cNvPr>
          <p:cNvSpPr txBox="1"/>
          <p:nvPr/>
        </p:nvSpPr>
        <p:spPr>
          <a:xfrm>
            <a:off x="-42807" y="4471988"/>
            <a:ext cx="1014412" cy="646331"/>
          </a:xfrm>
          <a:prstGeom prst="rect">
            <a:avLst/>
          </a:prstGeom>
          <a:noFill/>
        </p:spPr>
        <p:txBody>
          <a:bodyPr wrap="square" rtlCol="0">
            <a:spAutoFit/>
          </a:bodyPr>
          <a:lstStyle/>
          <a:p>
            <a:r>
              <a:rPr lang="en-US" dirty="0"/>
              <a:t>Cloud</a:t>
            </a:r>
          </a:p>
          <a:p>
            <a:r>
              <a:rPr lang="en-US" dirty="0"/>
              <a:t>Provider</a:t>
            </a:r>
          </a:p>
        </p:txBody>
      </p:sp>
    </p:spTree>
    <p:extLst>
      <p:ext uri="{BB962C8B-B14F-4D97-AF65-F5344CB8AC3E}">
        <p14:creationId xmlns:p14="http://schemas.microsoft.com/office/powerpoint/2010/main" val="761871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D0DEA0-17F5-3141-852E-42B57D1E42C5}"/>
              </a:ext>
            </a:extLst>
          </p:cNvPr>
          <p:cNvSpPr>
            <a:spLocks noGrp="1"/>
          </p:cNvSpPr>
          <p:nvPr>
            <p:ph idx="1"/>
          </p:nvPr>
        </p:nvSpPr>
        <p:spPr/>
        <p:txBody>
          <a:bodyPr>
            <a:normAutofit lnSpcReduction="10000"/>
          </a:bodyPr>
          <a:lstStyle/>
          <a:p>
            <a:r>
              <a:rPr lang="en-US" dirty="0"/>
              <a:t>This does not mean the cloud vendor will protect your data from network-based attacks.</a:t>
            </a:r>
          </a:p>
          <a:p>
            <a:endParaRPr lang="en-US" dirty="0"/>
          </a:p>
          <a:p>
            <a:r>
              <a:rPr lang="en-US" dirty="0"/>
              <a:t>It means other customers won’t be able to sniff your data as it goes across the wire.</a:t>
            </a:r>
          </a:p>
          <a:p>
            <a:endParaRPr lang="en-US" dirty="0"/>
          </a:p>
          <a:p>
            <a:r>
              <a:rPr lang="en-US" dirty="0"/>
              <a:t>You still need to encrypt, patch, reduce attack surface, firewall, IPS, etc.</a:t>
            </a:r>
          </a:p>
        </p:txBody>
      </p:sp>
      <p:sp>
        <p:nvSpPr>
          <p:cNvPr id="3" name="Title 2">
            <a:extLst>
              <a:ext uri="{FF2B5EF4-FFF2-40B4-BE49-F238E27FC236}">
                <a16:creationId xmlns:a16="http://schemas.microsoft.com/office/drawing/2014/main" id="{62F5D008-BAFF-FF40-983E-8847FCD9A3C4}"/>
              </a:ext>
            </a:extLst>
          </p:cNvPr>
          <p:cNvSpPr>
            <a:spLocks noGrp="1"/>
          </p:cNvSpPr>
          <p:nvPr>
            <p:ph type="title"/>
          </p:nvPr>
        </p:nvSpPr>
        <p:spPr/>
        <p:txBody>
          <a:bodyPr/>
          <a:lstStyle/>
          <a:p>
            <a:r>
              <a:rPr lang="en-US" dirty="0"/>
              <a:t>* Networking</a:t>
            </a:r>
          </a:p>
        </p:txBody>
      </p:sp>
    </p:spTree>
    <p:extLst>
      <p:ext uri="{BB962C8B-B14F-4D97-AF65-F5344CB8AC3E}">
        <p14:creationId xmlns:p14="http://schemas.microsoft.com/office/powerpoint/2010/main" val="3431751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ctr"/>
            <a:endParaRPr lang="en-US" sz="4000" dirty="0"/>
          </a:p>
          <a:p>
            <a:pPr algn="ctr"/>
            <a:r>
              <a:rPr lang="en-US" sz="4000" dirty="0"/>
              <a:t>Cloud Vendor: Security </a:t>
            </a:r>
            <a:r>
              <a:rPr lang="en-US" sz="4000" b="1" i="1" dirty="0"/>
              <a:t>OF</a:t>
            </a:r>
            <a:r>
              <a:rPr lang="en-US" sz="4000" dirty="0"/>
              <a:t> the Cloud</a:t>
            </a:r>
          </a:p>
          <a:p>
            <a:pPr algn="ctr"/>
            <a:endParaRPr lang="en-US" sz="4000" dirty="0"/>
          </a:p>
          <a:p>
            <a:pPr algn="ctr"/>
            <a:r>
              <a:rPr lang="en-US" sz="4000" dirty="0"/>
              <a:t>You: Security </a:t>
            </a:r>
            <a:r>
              <a:rPr lang="en-US" sz="4000" b="1" i="1" dirty="0"/>
              <a:t>IN</a:t>
            </a:r>
            <a:r>
              <a:rPr lang="en-US" sz="4000" dirty="0"/>
              <a:t> the Cloud</a:t>
            </a:r>
          </a:p>
        </p:txBody>
      </p:sp>
      <p:sp>
        <p:nvSpPr>
          <p:cNvPr id="3" name="Title 2"/>
          <p:cNvSpPr>
            <a:spLocks noGrp="1"/>
          </p:cNvSpPr>
          <p:nvPr>
            <p:ph type="title"/>
          </p:nvPr>
        </p:nvSpPr>
        <p:spPr/>
        <p:txBody>
          <a:bodyPr>
            <a:noAutofit/>
          </a:bodyPr>
          <a:lstStyle/>
          <a:p>
            <a:r>
              <a:rPr lang="en-US" sz="3800" dirty="0"/>
              <a:t>Who’s Responsible For Securing What?</a:t>
            </a:r>
          </a:p>
        </p:txBody>
      </p:sp>
    </p:spTree>
    <p:extLst>
      <p:ext uri="{BB962C8B-B14F-4D97-AF65-F5344CB8AC3E}">
        <p14:creationId xmlns:p14="http://schemas.microsoft.com/office/powerpoint/2010/main" val="15213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14238"/>
            <a:ext cx="9144000" cy="4843762"/>
          </a:xfrm>
        </p:spPr>
      </p:pic>
      <p:sp>
        <p:nvSpPr>
          <p:cNvPr id="3" name="Title 2"/>
          <p:cNvSpPr>
            <a:spLocks noGrp="1"/>
          </p:cNvSpPr>
          <p:nvPr>
            <p:ph type="title"/>
          </p:nvPr>
        </p:nvSpPr>
        <p:spPr/>
        <p:txBody>
          <a:bodyPr/>
          <a:lstStyle/>
          <a:p>
            <a:r>
              <a:rPr lang="en-US" dirty="0"/>
              <a:t> AWS Shared Responsibility Model</a:t>
            </a:r>
          </a:p>
        </p:txBody>
      </p:sp>
      <p:sp>
        <p:nvSpPr>
          <p:cNvPr id="5" name="TextBox 4"/>
          <p:cNvSpPr txBox="1"/>
          <p:nvPr/>
        </p:nvSpPr>
        <p:spPr>
          <a:xfrm>
            <a:off x="1308327" y="1408238"/>
            <a:ext cx="7264400" cy="646331"/>
          </a:xfrm>
          <a:prstGeom prst="rect">
            <a:avLst/>
          </a:prstGeom>
          <a:noFill/>
        </p:spPr>
        <p:txBody>
          <a:bodyPr wrap="square" rtlCol="0">
            <a:spAutoFit/>
          </a:bodyPr>
          <a:lstStyle/>
          <a:p>
            <a:r>
              <a:rPr lang="en-US" dirty="0">
                <a:hlinkClick r:id="rId3"/>
              </a:rPr>
              <a:t>https://aws.amazon.com/compliance/shared-responsibility-model/</a:t>
            </a:r>
            <a:endParaRPr lang="en-US" dirty="0"/>
          </a:p>
          <a:p>
            <a:endParaRPr lang="en-US" dirty="0"/>
          </a:p>
        </p:txBody>
      </p:sp>
    </p:spTree>
    <p:extLst>
      <p:ext uri="{BB962C8B-B14F-4D97-AF65-F5344CB8AC3E}">
        <p14:creationId xmlns:p14="http://schemas.microsoft.com/office/powerpoint/2010/main" val="35696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53C8BE-D410-304E-A51F-FF32A68CAD9A}"/>
              </a:ext>
            </a:extLst>
          </p:cNvPr>
          <p:cNvPicPr>
            <a:picLocks noGrp="1" noChangeAspect="1"/>
          </p:cNvPicPr>
          <p:nvPr>
            <p:ph idx="1"/>
          </p:nvPr>
        </p:nvPicPr>
        <p:blipFill>
          <a:blip r:embed="rId2"/>
          <a:stretch>
            <a:fillRect/>
          </a:stretch>
        </p:blipFill>
        <p:spPr>
          <a:xfrm>
            <a:off x="1100138" y="2790290"/>
            <a:ext cx="3829050" cy="3829050"/>
          </a:xfrm>
        </p:spPr>
      </p:pic>
      <p:sp>
        <p:nvSpPr>
          <p:cNvPr id="3" name="Title 2">
            <a:extLst>
              <a:ext uri="{FF2B5EF4-FFF2-40B4-BE49-F238E27FC236}">
                <a16:creationId xmlns:a16="http://schemas.microsoft.com/office/drawing/2014/main" id="{DC643210-299C-284D-AC04-0C66B2416F0D}"/>
              </a:ext>
            </a:extLst>
          </p:cNvPr>
          <p:cNvSpPr>
            <a:spLocks noGrp="1"/>
          </p:cNvSpPr>
          <p:nvPr>
            <p:ph type="title"/>
          </p:nvPr>
        </p:nvSpPr>
        <p:spPr/>
        <p:txBody>
          <a:bodyPr/>
          <a:lstStyle/>
          <a:p>
            <a:r>
              <a:rPr lang="en-US" dirty="0"/>
              <a:t> </a:t>
            </a:r>
          </a:p>
        </p:txBody>
      </p:sp>
      <p:sp>
        <p:nvSpPr>
          <p:cNvPr id="6" name="TextBox 5">
            <a:extLst>
              <a:ext uri="{FF2B5EF4-FFF2-40B4-BE49-F238E27FC236}">
                <a16:creationId xmlns:a16="http://schemas.microsoft.com/office/drawing/2014/main" id="{FC72640A-874B-7D43-A2D2-9AED73F2B398}"/>
              </a:ext>
            </a:extLst>
          </p:cNvPr>
          <p:cNvSpPr txBox="1"/>
          <p:nvPr/>
        </p:nvSpPr>
        <p:spPr>
          <a:xfrm>
            <a:off x="957263" y="485775"/>
            <a:ext cx="7615464" cy="3785652"/>
          </a:xfrm>
          <a:prstGeom prst="rect">
            <a:avLst/>
          </a:prstGeom>
          <a:noFill/>
        </p:spPr>
        <p:txBody>
          <a:bodyPr wrap="square" rtlCol="0">
            <a:spAutoFit/>
          </a:bodyPr>
          <a:lstStyle/>
          <a:p>
            <a:r>
              <a:rPr lang="en-US" sz="4800" dirty="0"/>
              <a:t>"I don't like the looks of him. I mean, who wears socks with no shoes?" </a:t>
            </a:r>
          </a:p>
          <a:p>
            <a:r>
              <a:rPr lang="en-US" sz="4800" dirty="0"/>
              <a:t>											- Branch</a:t>
            </a:r>
          </a:p>
          <a:p>
            <a:endParaRPr lang="en-US" sz="4800" dirty="0"/>
          </a:p>
        </p:txBody>
      </p:sp>
    </p:spTree>
    <p:extLst>
      <p:ext uri="{BB962C8B-B14F-4D97-AF65-F5344CB8AC3E}">
        <p14:creationId xmlns:p14="http://schemas.microsoft.com/office/powerpoint/2010/main" val="1973681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9010E8-E222-4E44-A470-E5A05A59983E}"/>
              </a:ext>
            </a:extLst>
          </p:cNvPr>
          <p:cNvPicPr>
            <a:picLocks noGrp="1" noChangeAspect="1"/>
          </p:cNvPicPr>
          <p:nvPr>
            <p:ph idx="1"/>
          </p:nvPr>
        </p:nvPicPr>
        <p:blipFill>
          <a:blip r:embed="rId2"/>
          <a:stretch>
            <a:fillRect/>
          </a:stretch>
        </p:blipFill>
        <p:spPr>
          <a:xfrm>
            <a:off x="642937" y="1408237"/>
            <a:ext cx="4929187" cy="5322597"/>
          </a:xfrm>
        </p:spPr>
      </p:pic>
      <p:sp>
        <p:nvSpPr>
          <p:cNvPr id="3" name="Title 2">
            <a:extLst>
              <a:ext uri="{FF2B5EF4-FFF2-40B4-BE49-F238E27FC236}">
                <a16:creationId xmlns:a16="http://schemas.microsoft.com/office/drawing/2014/main" id="{9E06F050-751C-E147-8E84-2480B90FDBB3}"/>
              </a:ext>
            </a:extLst>
          </p:cNvPr>
          <p:cNvSpPr>
            <a:spLocks noGrp="1"/>
          </p:cNvSpPr>
          <p:nvPr>
            <p:ph type="title"/>
          </p:nvPr>
        </p:nvSpPr>
        <p:spPr/>
        <p:txBody>
          <a:bodyPr/>
          <a:lstStyle/>
          <a:p>
            <a:r>
              <a:rPr lang="en-US" dirty="0"/>
              <a:t>Azure Shared Responsibility Model</a:t>
            </a:r>
          </a:p>
        </p:txBody>
      </p:sp>
      <p:sp>
        <p:nvSpPr>
          <p:cNvPr id="6" name="TextBox 5">
            <a:extLst>
              <a:ext uri="{FF2B5EF4-FFF2-40B4-BE49-F238E27FC236}">
                <a16:creationId xmlns:a16="http://schemas.microsoft.com/office/drawing/2014/main" id="{F27769F9-6E02-7548-8614-893D9DF14E03}"/>
              </a:ext>
            </a:extLst>
          </p:cNvPr>
          <p:cNvSpPr txBox="1"/>
          <p:nvPr/>
        </p:nvSpPr>
        <p:spPr>
          <a:xfrm>
            <a:off x="6129338" y="1757363"/>
            <a:ext cx="2328862" cy="2031325"/>
          </a:xfrm>
          <a:prstGeom prst="rect">
            <a:avLst/>
          </a:prstGeom>
          <a:noFill/>
        </p:spPr>
        <p:txBody>
          <a:bodyPr wrap="square" rtlCol="0">
            <a:spAutoFit/>
          </a:bodyPr>
          <a:lstStyle/>
          <a:p>
            <a:r>
              <a:rPr lang="en-US" dirty="0">
                <a:hlinkClick r:id="rId3"/>
              </a:rPr>
              <a:t>https://blogs.msdn.microsoft.com/azuresecurity/2016/04/18/what-does-shared-responsibility-in-the-cloud-mean/</a:t>
            </a:r>
            <a:endParaRPr lang="en-US" dirty="0"/>
          </a:p>
          <a:p>
            <a:endParaRPr lang="en-US" dirty="0"/>
          </a:p>
        </p:txBody>
      </p:sp>
    </p:spTree>
    <p:extLst>
      <p:ext uri="{BB962C8B-B14F-4D97-AF65-F5344CB8AC3E}">
        <p14:creationId xmlns:p14="http://schemas.microsoft.com/office/powerpoint/2010/main" val="1551794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ctr"/>
            <a:r>
              <a:rPr lang="en-US" sz="4800" dirty="0"/>
              <a:t>In the cloud API access is the same thing as physical access in the real world.</a:t>
            </a:r>
          </a:p>
          <a:p>
            <a:pPr algn="ctr"/>
            <a:endParaRPr lang="en-US" sz="4800" dirty="0"/>
          </a:p>
        </p:txBody>
      </p:sp>
      <p:sp>
        <p:nvSpPr>
          <p:cNvPr id="3" name="Title 2"/>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68754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ctr"/>
            <a:r>
              <a:rPr lang="en-US" sz="4800" dirty="0"/>
              <a:t>If someone can access a cloud vendor’s API with powerful enough credentials they can access all your data.</a:t>
            </a:r>
          </a:p>
          <a:p>
            <a:pPr algn="ctr"/>
            <a:endParaRPr lang="en-US" sz="4800" dirty="0"/>
          </a:p>
        </p:txBody>
      </p:sp>
      <p:sp>
        <p:nvSpPr>
          <p:cNvPr id="3" name="Title 2"/>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683416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72F0DD-6508-2048-B117-F49A4E75057C}"/>
              </a:ext>
            </a:extLst>
          </p:cNvPr>
          <p:cNvSpPr>
            <a:spLocks noGrp="1"/>
          </p:cNvSpPr>
          <p:nvPr>
            <p:ph idx="1"/>
          </p:nvPr>
        </p:nvSpPr>
        <p:spPr/>
        <p:txBody>
          <a:bodyPr/>
          <a:lstStyle/>
          <a:p>
            <a:r>
              <a:rPr lang="en-US" dirty="0"/>
              <a:t>By using a cloud provider you are giving up some control of your systems and data and “locking in” with that provider.</a:t>
            </a:r>
          </a:p>
          <a:p>
            <a:endParaRPr lang="en-US" dirty="0"/>
          </a:p>
          <a:p>
            <a:r>
              <a:rPr lang="en-US" dirty="0"/>
              <a:t>Providers want you to ”buy in” and use their APIs, technology, etc.  Traditionally they have lowered prices vs raise them but what if tomorrow they announce rates go up 10X?  </a:t>
            </a:r>
            <a:r>
              <a:rPr lang="en-US" b="1" i="1" dirty="0"/>
              <a:t>Now what?</a:t>
            </a:r>
          </a:p>
        </p:txBody>
      </p:sp>
      <p:sp>
        <p:nvSpPr>
          <p:cNvPr id="3" name="Title 2">
            <a:extLst>
              <a:ext uri="{FF2B5EF4-FFF2-40B4-BE49-F238E27FC236}">
                <a16:creationId xmlns:a16="http://schemas.microsoft.com/office/drawing/2014/main" id="{8EE6136D-75CE-584A-88CA-A3FAE649B643}"/>
              </a:ext>
            </a:extLst>
          </p:cNvPr>
          <p:cNvSpPr>
            <a:spLocks noGrp="1"/>
          </p:cNvSpPr>
          <p:nvPr>
            <p:ph type="title"/>
          </p:nvPr>
        </p:nvSpPr>
        <p:spPr/>
        <p:txBody>
          <a:bodyPr/>
          <a:lstStyle/>
          <a:p>
            <a:r>
              <a:rPr lang="en-US" dirty="0"/>
              <a:t>Vendor Lock-In</a:t>
            </a:r>
          </a:p>
        </p:txBody>
      </p:sp>
    </p:spTree>
    <p:extLst>
      <p:ext uri="{BB962C8B-B14F-4D97-AF65-F5344CB8AC3E}">
        <p14:creationId xmlns:p14="http://schemas.microsoft.com/office/powerpoint/2010/main" val="326073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8ABD2-12F1-AC44-A051-570E331E593E}"/>
              </a:ext>
            </a:extLst>
          </p:cNvPr>
          <p:cNvSpPr>
            <a:spLocks noGrp="1"/>
          </p:cNvSpPr>
          <p:nvPr>
            <p:ph idx="1"/>
          </p:nvPr>
        </p:nvSpPr>
        <p:spPr/>
        <p:txBody>
          <a:bodyPr/>
          <a:lstStyle/>
          <a:p>
            <a:r>
              <a:rPr lang="en-US" dirty="0"/>
              <a:t>Think about how portable your data and systems are should you need to move.</a:t>
            </a:r>
          </a:p>
          <a:p>
            <a:endParaRPr lang="en-US" dirty="0"/>
          </a:p>
          <a:p>
            <a:r>
              <a:rPr lang="en-US" dirty="0"/>
              <a:t>Avoid proprietary formats where possible</a:t>
            </a:r>
          </a:p>
          <a:p>
            <a:endParaRPr lang="en-US" dirty="0"/>
          </a:p>
          <a:p>
            <a:r>
              <a:rPr lang="en-US" dirty="0"/>
              <a:t>Have a backup that you can access/recover</a:t>
            </a:r>
          </a:p>
        </p:txBody>
      </p:sp>
      <p:sp>
        <p:nvSpPr>
          <p:cNvPr id="3" name="Title 2">
            <a:extLst>
              <a:ext uri="{FF2B5EF4-FFF2-40B4-BE49-F238E27FC236}">
                <a16:creationId xmlns:a16="http://schemas.microsoft.com/office/drawing/2014/main" id="{32A4C33F-F721-C143-9791-27B2C2D4CD59}"/>
              </a:ext>
            </a:extLst>
          </p:cNvPr>
          <p:cNvSpPr>
            <a:spLocks noGrp="1"/>
          </p:cNvSpPr>
          <p:nvPr>
            <p:ph type="title"/>
          </p:nvPr>
        </p:nvSpPr>
        <p:spPr/>
        <p:txBody>
          <a:bodyPr/>
          <a:lstStyle/>
          <a:p>
            <a:r>
              <a:rPr lang="en-US" dirty="0"/>
              <a:t>Vendor Lock-In</a:t>
            </a:r>
          </a:p>
        </p:txBody>
      </p:sp>
    </p:spTree>
    <p:extLst>
      <p:ext uri="{BB962C8B-B14F-4D97-AF65-F5344CB8AC3E}">
        <p14:creationId xmlns:p14="http://schemas.microsoft.com/office/powerpoint/2010/main" val="3681929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07078D-1405-6048-A965-F77E2633CCB7}"/>
              </a:ext>
            </a:extLst>
          </p:cNvPr>
          <p:cNvSpPr>
            <a:spLocks noGrp="1"/>
          </p:cNvSpPr>
          <p:nvPr>
            <p:ph idx="1"/>
          </p:nvPr>
        </p:nvSpPr>
        <p:spPr/>
        <p:txBody>
          <a:bodyPr/>
          <a:lstStyle/>
          <a:p>
            <a:r>
              <a:rPr lang="en-US" dirty="0"/>
              <a:t>Provider ceases operations or has a major event that requires you to stop using them.</a:t>
            </a:r>
          </a:p>
        </p:txBody>
      </p:sp>
      <p:sp>
        <p:nvSpPr>
          <p:cNvPr id="3" name="Title 2">
            <a:extLst>
              <a:ext uri="{FF2B5EF4-FFF2-40B4-BE49-F238E27FC236}">
                <a16:creationId xmlns:a16="http://schemas.microsoft.com/office/drawing/2014/main" id="{5241AE14-A7A1-5B49-8874-74F521F8D67D}"/>
              </a:ext>
            </a:extLst>
          </p:cNvPr>
          <p:cNvSpPr>
            <a:spLocks noGrp="1"/>
          </p:cNvSpPr>
          <p:nvPr>
            <p:ph type="title"/>
          </p:nvPr>
        </p:nvSpPr>
        <p:spPr/>
        <p:txBody>
          <a:bodyPr/>
          <a:lstStyle/>
          <a:p>
            <a:r>
              <a:rPr lang="en-US" dirty="0"/>
              <a:t>Vendor Lock-Out</a:t>
            </a:r>
          </a:p>
        </p:txBody>
      </p:sp>
    </p:spTree>
    <p:extLst>
      <p:ext uri="{BB962C8B-B14F-4D97-AF65-F5344CB8AC3E}">
        <p14:creationId xmlns:p14="http://schemas.microsoft.com/office/powerpoint/2010/main" val="1149991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D8391C-007A-2C4D-8C68-B8AC6D56233F}"/>
              </a:ext>
            </a:extLst>
          </p:cNvPr>
          <p:cNvSpPr>
            <a:spLocks noGrp="1"/>
          </p:cNvSpPr>
          <p:nvPr>
            <p:ph idx="1"/>
          </p:nvPr>
        </p:nvSpPr>
        <p:spPr/>
        <p:txBody>
          <a:bodyPr>
            <a:noAutofit/>
          </a:bodyPr>
          <a:lstStyle/>
          <a:p>
            <a:r>
              <a:rPr lang="en-US" sz="1600" dirty="0">
                <a:hlinkClick r:id="rId2"/>
              </a:rPr>
              <a:t>https://www.cnn.com/2018/07/16/politics/maryland-elections-russia/index.html</a:t>
            </a:r>
            <a:br>
              <a:rPr lang="en-US" sz="1600" dirty="0"/>
            </a:br>
            <a:endParaRPr lang="en-US" sz="1600" dirty="0"/>
          </a:p>
          <a:p>
            <a:r>
              <a:rPr lang="en-US" sz="1600" dirty="0"/>
              <a:t>“Maryland elected officials are sounding off about an FBI tip that a third-party company contracted for elections has ties to a Russian oligarch, officials said on Monday.</a:t>
            </a:r>
          </a:p>
          <a:p>
            <a:endParaRPr lang="en-US" sz="1600" dirty="0"/>
          </a:p>
          <a:p>
            <a:r>
              <a:rPr lang="en-US" sz="1600" dirty="0"/>
              <a:t>[…]</a:t>
            </a:r>
          </a:p>
          <a:p>
            <a:endParaRPr lang="en-US" sz="1600" dirty="0"/>
          </a:p>
          <a:p>
            <a:r>
              <a:rPr lang="en-US" sz="1600" dirty="0" err="1"/>
              <a:t>ByteGrid</a:t>
            </a:r>
            <a:r>
              <a:rPr lang="en-US" sz="1600" dirty="0"/>
              <a:t> LLC hosts the statewide voter registration, candidacy and election management system, the online voter registration system, online ballot delivery system and unofficial election night results website, according to the Maryland State Board of Elections.</a:t>
            </a:r>
          </a:p>
          <a:p>
            <a:endParaRPr lang="en-US" sz="1600" dirty="0"/>
          </a:p>
          <a:p>
            <a:r>
              <a:rPr lang="en-US" sz="1600" dirty="0" err="1"/>
              <a:t>ByteGrid</a:t>
            </a:r>
            <a:r>
              <a:rPr lang="en-US" sz="1600" dirty="0"/>
              <a:t> is majority owned by </a:t>
            </a:r>
            <a:r>
              <a:rPr lang="en-US" sz="1600" dirty="0" err="1"/>
              <a:t>AltPoint</a:t>
            </a:r>
            <a:r>
              <a:rPr lang="en-US" sz="1600" dirty="0"/>
              <a:t> Capital Partners. They have general and limited partners, one of whom is Russian oligarch Vladimir </a:t>
            </a:r>
            <a:r>
              <a:rPr lang="en-US" sz="1600" dirty="0" err="1"/>
              <a:t>Potanin</a:t>
            </a:r>
            <a:r>
              <a:rPr lang="en-US" sz="1600" dirty="0"/>
              <a:t>, company officials confirmed.”</a:t>
            </a:r>
          </a:p>
        </p:txBody>
      </p:sp>
      <p:sp>
        <p:nvSpPr>
          <p:cNvPr id="3" name="Title 2">
            <a:extLst>
              <a:ext uri="{FF2B5EF4-FFF2-40B4-BE49-F238E27FC236}">
                <a16:creationId xmlns:a16="http://schemas.microsoft.com/office/drawing/2014/main" id="{9925096F-1069-D040-84C0-4644049AC5BB}"/>
              </a:ext>
            </a:extLst>
          </p:cNvPr>
          <p:cNvSpPr>
            <a:spLocks noGrp="1"/>
          </p:cNvSpPr>
          <p:nvPr>
            <p:ph type="title"/>
          </p:nvPr>
        </p:nvSpPr>
        <p:spPr/>
        <p:txBody>
          <a:bodyPr>
            <a:normAutofit/>
          </a:bodyPr>
          <a:lstStyle/>
          <a:p>
            <a:endParaRPr lang="en-US" sz="1800" dirty="0"/>
          </a:p>
        </p:txBody>
      </p:sp>
      <p:pic>
        <p:nvPicPr>
          <p:cNvPr id="5" name="Picture 4">
            <a:extLst>
              <a:ext uri="{FF2B5EF4-FFF2-40B4-BE49-F238E27FC236}">
                <a16:creationId xmlns:a16="http://schemas.microsoft.com/office/drawing/2014/main" id="{F047AE76-6FF4-0047-89AD-D9D0CED6AEE6}"/>
              </a:ext>
            </a:extLst>
          </p:cNvPr>
          <p:cNvPicPr>
            <a:picLocks noChangeAspect="1"/>
          </p:cNvPicPr>
          <p:nvPr/>
        </p:nvPicPr>
        <p:blipFill>
          <a:blip r:embed="rId3"/>
          <a:stretch>
            <a:fillRect/>
          </a:stretch>
        </p:blipFill>
        <p:spPr>
          <a:xfrm>
            <a:off x="0" y="149587"/>
            <a:ext cx="9144000" cy="1999643"/>
          </a:xfrm>
          <a:prstGeom prst="rect">
            <a:avLst/>
          </a:prstGeom>
        </p:spPr>
      </p:pic>
    </p:spTree>
    <p:extLst>
      <p:ext uri="{BB962C8B-B14F-4D97-AF65-F5344CB8AC3E}">
        <p14:creationId xmlns:p14="http://schemas.microsoft.com/office/powerpoint/2010/main" val="1062228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8CF930-184F-7C46-9DCA-9DFEA3729B7A}"/>
              </a:ext>
            </a:extLst>
          </p:cNvPr>
          <p:cNvPicPr>
            <a:picLocks noGrp="1" noChangeAspect="1"/>
          </p:cNvPicPr>
          <p:nvPr>
            <p:ph idx="1"/>
          </p:nvPr>
        </p:nvPicPr>
        <p:blipFill>
          <a:blip r:embed="rId2"/>
          <a:stretch>
            <a:fillRect/>
          </a:stretch>
        </p:blipFill>
        <p:spPr>
          <a:xfrm>
            <a:off x="457201" y="1800225"/>
            <a:ext cx="8397588" cy="3426527"/>
          </a:xfrm>
        </p:spPr>
      </p:pic>
      <p:sp>
        <p:nvSpPr>
          <p:cNvPr id="3" name="Title 2">
            <a:extLst>
              <a:ext uri="{FF2B5EF4-FFF2-40B4-BE49-F238E27FC236}">
                <a16:creationId xmlns:a16="http://schemas.microsoft.com/office/drawing/2014/main" id="{545DAF6F-5A85-CC4D-BD03-D54AF95E476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23201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31044D-0436-464D-B439-3B7E0A18F3AE}"/>
              </a:ext>
            </a:extLst>
          </p:cNvPr>
          <p:cNvSpPr>
            <a:spLocks noGrp="1"/>
          </p:cNvSpPr>
          <p:nvPr>
            <p:ph idx="1"/>
          </p:nvPr>
        </p:nvSpPr>
        <p:spPr/>
        <p:txBody>
          <a:bodyPr>
            <a:normAutofit fontScale="62500" lnSpcReduction="20000"/>
          </a:bodyPr>
          <a:lstStyle/>
          <a:p>
            <a:r>
              <a:rPr lang="en-US" dirty="0">
                <a:hlinkClick r:id="rId2"/>
              </a:rPr>
              <a:t>https://www.wsj.com/articles/wal-mart-to-vendors-get-off-amazons-cloud-1498037402</a:t>
            </a:r>
            <a:endParaRPr lang="en-US" dirty="0"/>
          </a:p>
          <a:p>
            <a:endParaRPr lang="en-US" dirty="0"/>
          </a:p>
          <a:p>
            <a:r>
              <a:rPr lang="en-US" dirty="0"/>
              <a:t>“Wal-Mart Stores Inc. is telling some technology companies that if they want its business, they can’t run applications for the retailer on </a:t>
            </a:r>
            <a:r>
              <a:rPr lang="en-US" dirty="0" err="1"/>
              <a:t>Amazon.com</a:t>
            </a:r>
            <a:r>
              <a:rPr lang="en-US" dirty="0"/>
              <a:t> Inc.’s leading cloud-computing service, Amazon Web Services, several tech companies say.</a:t>
            </a:r>
          </a:p>
          <a:p>
            <a:endParaRPr lang="en-US" dirty="0"/>
          </a:p>
          <a:p>
            <a:r>
              <a:rPr lang="en-US" dirty="0"/>
              <a:t>[…]</a:t>
            </a:r>
          </a:p>
          <a:p>
            <a:endParaRPr lang="en-US" dirty="0"/>
          </a:p>
          <a:p>
            <a:r>
              <a:rPr lang="en-US" dirty="0"/>
              <a:t>Snowflake Computing Inc., a data-warehousing service, was approached by a Wal-Mart client about handling its business from the retailer, Chief Executive Bob Muglia said. The catch: Snowflake had to run those services on Azure.</a:t>
            </a:r>
          </a:p>
        </p:txBody>
      </p:sp>
      <p:sp>
        <p:nvSpPr>
          <p:cNvPr id="3" name="Title 2">
            <a:extLst>
              <a:ext uri="{FF2B5EF4-FFF2-40B4-BE49-F238E27FC236}">
                <a16:creationId xmlns:a16="http://schemas.microsoft.com/office/drawing/2014/main" id="{18307C99-4751-2C4C-9693-D65C8844A4F5}"/>
              </a:ext>
            </a:extLst>
          </p:cNvPr>
          <p:cNvSpPr>
            <a:spLocks noGrp="1"/>
          </p:cNvSpPr>
          <p:nvPr>
            <p:ph type="title"/>
          </p:nvPr>
        </p:nvSpPr>
        <p:spPr/>
        <p:txBody>
          <a:bodyPr/>
          <a:lstStyle/>
          <a:p>
            <a:endParaRPr lang="en-US"/>
          </a:p>
        </p:txBody>
      </p:sp>
      <p:pic>
        <p:nvPicPr>
          <p:cNvPr id="9" name="Picture 8">
            <a:extLst>
              <a:ext uri="{FF2B5EF4-FFF2-40B4-BE49-F238E27FC236}">
                <a16:creationId xmlns:a16="http://schemas.microsoft.com/office/drawing/2014/main" id="{5A39342E-6BD2-0E4D-B71E-2D462B530E5E}"/>
              </a:ext>
            </a:extLst>
          </p:cNvPr>
          <p:cNvPicPr>
            <a:picLocks noChangeAspect="1"/>
          </p:cNvPicPr>
          <p:nvPr/>
        </p:nvPicPr>
        <p:blipFill>
          <a:blip r:embed="rId3"/>
          <a:stretch>
            <a:fillRect/>
          </a:stretch>
        </p:blipFill>
        <p:spPr>
          <a:xfrm>
            <a:off x="0" y="264646"/>
            <a:ext cx="9144000" cy="1153583"/>
          </a:xfrm>
          <a:prstGeom prst="rect">
            <a:avLst/>
          </a:prstGeom>
        </p:spPr>
      </p:pic>
    </p:spTree>
    <p:extLst>
      <p:ext uri="{BB962C8B-B14F-4D97-AF65-F5344CB8AC3E}">
        <p14:creationId xmlns:p14="http://schemas.microsoft.com/office/powerpoint/2010/main" val="3398446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62ACEA-EC03-D846-B349-1593DA8C8F64}"/>
              </a:ext>
            </a:extLst>
          </p:cNvPr>
          <p:cNvSpPr>
            <a:spLocks noGrp="1"/>
          </p:cNvSpPr>
          <p:nvPr>
            <p:ph idx="1"/>
          </p:nvPr>
        </p:nvSpPr>
        <p:spPr/>
        <p:txBody>
          <a:bodyPr>
            <a:normAutofit fontScale="92500" lnSpcReduction="10000"/>
          </a:bodyPr>
          <a:lstStyle/>
          <a:p>
            <a:r>
              <a:rPr lang="en-US" dirty="0"/>
              <a:t>“People jump through hoops to do business with Wal-Mart all the time,” said Robert </a:t>
            </a:r>
            <a:r>
              <a:rPr lang="en-US" dirty="0" err="1"/>
              <a:t>Hetu</a:t>
            </a:r>
            <a:r>
              <a:rPr lang="en-US" dirty="0"/>
              <a:t>, an analyst with the research firm Gartner Inc. “That should absolutely accelerate the competition from Azure.”</a:t>
            </a:r>
          </a:p>
          <a:p>
            <a:endParaRPr lang="en-US" dirty="0"/>
          </a:p>
          <a:p>
            <a:r>
              <a:rPr lang="en-US" dirty="0"/>
              <a:t>[…]</a:t>
            </a:r>
          </a:p>
          <a:p>
            <a:endParaRPr lang="en-US" dirty="0"/>
          </a:p>
          <a:p>
            <a:r>
              <a:rPr lang="en-US" dirty="0"/>
              <a:t>“Everybody knows that Wal-Mart will not play ball with you if you use AWS.”</a:t>
            </a:r>
          </a:p>
        </p:txBody>
      </p:sp>
      <p:sp>
        <p:nvSpPr>
          <p:cNvPr id="3" name="Title 2">
            <a:extLst>
              <a:ext uri="{FF2B5EF4-FFF2-40B4-BE49-F238E27FC236}">
                <a16:creationId xmlns:a16="http://schemas.microsoft.com/office/drawing/2014/main" id="{C4EC0E19-2B00-C740-BE18-C304639889AC}"/>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5092FFC5-AE0B-1F47-B8CF-F8656AF9B560}"/>
              </a:ext>
            </a:extLst>
          </p:cNvPr>
          <p:cNvPicPr>
            <a:picLocks noChangeAspect="1"/>
          </p:cNvPicPr>
          <p:nvPr/>
        </p:nvPicPr>
        <p:blipFill>
          <a:blip r:embed="rId2"/>
          <a:stretch>
            <a:fillRect/>
          </a:stretch>
        </p:blipFill>
        <p:spPr>
          <a:xfrm>
            <a:off x="0" y="274638"/>
            <a:ext cx="9144000" cy="1153583"/>
          </a:xfrm>
          <a:prstGeom prst="rect">
            <a:avLst/>
          </a:prstGeom>
        </p:spPr>
      </p:pic>
    </p:spTree>
    <p:extLst>
      <p:ext uri="{BB962C8B-B14F-4D97-AF65-F5344CB8AC3E}">
        <p14:creationId xmlns:p14="http://schemas.microsoft.com/office/powerpoint/2010/main" val="1115469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How do you secure this?</a:t>
            </a:r>
          </a:p>
        </p:txBody>
      </p:sp>
      <p:pic>
        <p:nvPicPr>
          <p:cNvPr id="11" name="Content Placeholder 3" descr="Screen Shot 2016-04-25 at 8.09.23 PM.png"/>
          <p:cNvPicPr>
            <a:picLocks noGrp="1" noChangeAspect="1"/>
          </p:cNvPicPr>
          <p:nvPr>
            <p:ph idx="1"/>
          </p:nvPr>
        </p:nvPicPr>
        <p:blipFill>
          <a:blip r:embed="rId2">
            <a:extLst>
              <a:ext uri="{28A0092B-C50C-407E-A947-70E740481C1C}">
                <a14:useLocalDpi xmlns:a14="http://schemas.microsoft.com/office/drawing/2010/main" val="0"/>
              </a:ext>
            </a:extLst>
          </a:blip>
          <a:srcRect t="-1125" b="-1125"/>
          <a:stretch>
            <a:fillRect/>
          </a:stretch>
        </p:blipFill>
        <p:spPr>
          <a:xfrm>
            <a:off x="325812" y="1408238"/>
            <a:ext cx="8378303" cy="5278312"/>
          </a:xfrm>
        </p:spPr>
      </p:pic>
    </p:spTree>
    <p:extLst>
      <p:ext uri="{BB962C8B-B14F-4D97-AF65-F5344CB8AC3E}">
        <p14:creationId xmlns:p14="http://schemas.microsoft.com/office/powerpoint/2010/main" val="297332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71FADF-56B8-5242-907A-5C4E9D9FB783}"/>
              </a:ext>
            </a:extLst>
          </p:cNvPr>
          <p:cNvSpPr>
            <a:spLocks noGrp="1"/>
          </p:cNvSpPr>
          <p:nvPr>
            <p:ph idx="1"/>
          </p:nvPr>
        </p:nvSpPr>
        <p:spPr/>
        <p:txBody>
          <a:bodyPr/>
          <a:lstStyle/>
          <a:p>
            <a:r>
              <a:rPr lang="en-US" dirty="0"/>
              <a:t>“Amazon’s rise as the dominant player in renting on-demand, web-based computing power and storage has put some competitors, such as Netflix Inc., in the unlikely position of relying on a corporate rival as they move to the cloud.”</a:t>
            </a:r>
          </a:p>
          <a:p>
            <a:endParaRPr lang="en-US" dirty="0"/>
          </a:p>
        </p:txBody>
      </p:sp>
      <p:sp>
        <p:nvSpPr>
          <p:cNvPr id="3" name="Title 2">
            <a:extLst>
              <a:ext uri="{FF2B5EF4-FFF2-40B4-BE49-F238E27FC236}">
                <a16:creationId xmlns:a16="http://schemas.microsoft.com/office/drawing/2014/main" id="{F9618DB2-C6DA-4D43-86DA-5948E2448847}"/>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17DE176-8C39-854C-BCD9-05DC5BAEE7F5}"/>
              </a:ext>
            </a:extLst>
          </p:cNvPr>
          <p:cNvPicPr>
            <a:picLocks noChangeAspect="1"/>
          </p:cNvPicPr>
          <p:nvPr/>
        </p:nvPicPr>
        <p:blipFill>
          <a:blip r:embed="rId2"/>
          <a:stretch>
            <a:fillRect/>
          </a:stretch>
        </p:blipFill>
        <p:spPr>
          <a:xfrm>
            <a:off x="0" y="274638"/>
            <a:ext cx="9144000" cy="1153583"/>
          </a:xfrm>
          <a:prstGeom prst="rect">
            <a:avLst/>
          </a:prstGeom>
        </p:spPr>
      </p:pic>
    </p:spTree>
    <p:extLst>
      <p:ext uri="{BB962C8B-B14F-4D97-AF65-F5344CB8AC3E}">
        <p14:creationId xmlns:p14="http://schemas.microsoft.com/office/powerpoint/2010/main" val="1433433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37E563-A218-8640-9662-E35E56533BA6}"/>
              </a:ext>
            </a:extLst>
          </p:cNvPr>
          <p:cNvSpPr>
            <a:spLocks noGrp="1"/>
          </p:cNvSpPr>
          <p:nvPr>
            <p:ph idx="1"/>
          </p:nvPr>
        </p:nvSpPr>
        <p:spPr/>
        <p:txBody>
          <a:bodyPr>
            <a:normAutofit fontScale="92500"/>
          </a:bodyPr>
          <a:lstStyle/>
          <a:p>
            <a:r>
              <a:rPr lang="en-US" b="1" dirty="0"/>
              <a:t>Conflict of interest </a:t>
            </a:r>
            <a:r>
              <a:rPr lang="en-US" dirty="0"/>
              <a:t>– Provider personnel who administer your systems should not also be involved with any of your competitors. (They also should probably not also be in direct competition with you.)</a:t>
            </a:r>
          </a:p>
          <a:p>
            <a:endParaRPr lang="en-US" dirty="0"/>
          </a:p>
          <a:p>
            <a:r>
              <a:rPr lang="en-US" dirty="0"/>
              <a:t>Reality (for now) – personnel don’t really know or care who is using the system they are working on, they just want it to be up.  But it is a risk.</a:t>
            </a:r>
          </a:p>
        </p:txBody>
      </p:sp>
      <p:sp>
        <p:nvSpPr>
          <p:cNvPr id="3" name="Title 2">
            <a:extLst>
              <a:ext uri="{FF2B5EF4-FFF2-40B4-BE49-F238E27FC236}">
                <a16:creationId xmlns:a16="http://schemas.microsoft.com/office/drawing/2014/main" id="{4CCE3DB1-2C6D-DE4D-A2F4-68A5EE1A45EF}"/>
              </a:ext>
            </a:extLst>
          </p:cNvPr>
          <p:cNvSpPr>
            <a:spLocks noGrp="1"/>
          </p:cNvSpPr>
          <p:nvPr>
            <p:ph type="title"/>
          </p:nvPr>
        </p:nvSpPr>
        <p:spPr/>
        <p:txBody>
          <a:bodyPr/>
          <a:lstStyle/>
          <a:p>
            <a:r>
              <a:rPr lang="en-US" dirty="0"/>
              <a:t>Multitenant Environments</a:t>
            </a:r>
          </a:p>
        </p:txBody>
      </p:sp>
    </p:spTree>
    <p:extLst>
      <p:ext uri="{BB962C8B-B14F-4D97-AF65-F5344CB8AC3E}">
        <p14:creationId xmlns:p14="http://schemas.microsoft.com/office/powerpoint/2010/main" val="433371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B53460-2F5A-FC43-B029-0E6C8C424515}"/>
              </a:ext>
            </a:extLst>
          </p:cNvPr>
          <p:cNvSpPr>
            <a:spLocks noGrp="1"/>
          </p:cNvSpPr>
          <p:nvPr>
            <p:ph idx="1"/>
          </p:nvPr>
        </p:nvSpPr>
        <p:spPr/>
        <p:txBody>
          <a:bodyPr/>
          <a:lstStyle/>
          <a:p>
            <a:r>
              <a:rPr lang="en-US" b="1" dirty="0"/>
              <a:t>Information Bleed </a:t>
            </a:r>
            <a:r>
              <a:rPr lang="en-US" dirty="0"/>
              <a:t>– with multiple customers using the same infrastructure it is possible that data from Customer A could be accessed by Customer B.</a:t>
            </a:r>
          </a:p>
          <a:p>
            <a:endParaRPr lang="en-US" dirty="0"/>
          </a:p>
          <a:p>
            <a:r>
              <a:rPr lang="en-US" b="1" dirty="0"/>
              <a:t>Data Seizure/Legal Activity </a:t>
            </a:r>
            <a:r>
              <a:rPr lang="en-US" dirty="0"/>
              <a:t>– If Customer A’s data/devices are seized as part of a lawful order (evidence, subpoenaed) then Customer B could be offline</a:t>
            </a:r>
          </a:p>
        </p:txBody>
      </p:sp>
      <p:sp>
        <p:nvSpPr>
          <p:cNvPr id="3" name="Title 2">
            <a:extLst>
              <a:ext uri="{FF2B5EF4-FFF2-40B4-BE49-F238E27FC236}">
                <a16:creationId xmlns:a16="http://schemas.microsoft.com/office/drawing/2014/main" id="{6B876B3E-88A3-1B41-87E9-5A96E5146FB2}"/>
              </a:ext>
            </a:extLst>
          </p:cNvPr>
          <p:cNvSpPr>
            <a:spLocks noGrp="1"/>
          </p:cNvSpPr>
          <p:nvPr>
            <p:ph type="title"/>
          </p:nvPr>
        </p:nvSpPr>
        <p:spPr/>
        <p:txBody>
          <a:bodyPr/>
          <a:lstStyle/>
          <a:p>
            <a:r>
              <a:rPr lang="en-US" dirty="0"/>
              <a:t>Multitenant Environments</a:t>
            </a:r>
          </a:p>
        </p:txBody>
      </p:sp>
    </p:spTree>
    <p:extLst>
      <p:ext uri="{BB962C8B-B14F-4D97-AF65-F5344CB8AC3E}">
        <p14:creationId xmlns:p14="http://schemas.microsoft.com/office/powerpoint/2010/main" val="944778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C284C4-EEE0-224A-A62B-0ED441544453}"/>
              </a:ext>
            </a:extLst>
          </p:cNvPr>
          <p:cNvSpPr>
            <a:spLocks noGrp="1"/>
          </p:cNvSpPr>
          <p:nvPr>
            <p:ph idx="1"/>
          </p:nvPr>
        </p:nvSpPr>
        <p:spPr/>
        <p:txBody>
          <a:bodyPr/>
          <a:lstStyle/>
          <a:p>
            <a:pPr marL="457200" indent="-457200">
              <a:buFont typeface="Arial" panose="020B0604020202020204" pitchFamily="34" charset="0"/>
              <a:buChar char="•"/>
            </a:pPr>
            <a:r>
              <a:rPr lang="en-US" dirty="0"/>
              <a:t>Attacks on the hypervisor</a:t>
            </a:r>
          </a:p>
          <a:p>
            <a:pPr marL="457200" indent="-457200">
              <a:buFont typeface="Arial" panose="020B0604020202020204" pitchFamily="34" charset="0"/>
              <a:buChar char="•"/>
            </a:pPr>
            <a:r>
              <a:rPr lang="en-US" dirty="0"/>
              <a:t>Guest escape (user in a Guest OS is able to break out into other guests or the hypervisor)</a:t>
            </a:r>
          </a:p>
          <a:p>
            <a:pPr marL="457200" indent="-457200">
              <a:buFont typeface="Arial" panose="020B0604020202020204" pitchFamily="34" charset="0"/>
              <a:buChar char="•"/>
            </a:pPr>
            <a:r>
              <a:rPr lang="en-US" dirty="0"/>
              <a:t>Information bleed</a:t>
            </a:r>
          </a:p>
          <a:p>
            <a:pPr marL="457200"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7159863D-E70F-EF46-9149-C02B81A21F5F}"/>
              </a:ext>
            </a:extLst>
          </p:cNvPr>
          <p:cNvSpPr>
            <a:spLocks noGrp="1"/>
          </p:cNvSpPr>
          <p:nvPr>
            <p:ph type="title"/>
          </p:nvPr>
        </p:nvSpPr>
        <p:spPr/>
        <p:txBody>
          <a:bodyPr/>
          <a:lstStyle/>
          <a:p>
            <a:r>
              <a:rPr lang="en-US" dirty="0"/>
              <a:t>Virtualization Risks</a:t>
            </a:r>
          </a:p>
        </p:txBody>
      </p:sp>
    </p:spTree>
    <p:extLst>
      <p:ext uri="{BB962C8B-B14F-4D97-AF65-F5344CB8AC3E}">
        <p14:creationId xmlns:p14="http://schemas.microsoft.com/office/powerpoint/2010/main" val="2050992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87384D4-6C73-224E-8213-B886CC5BAA7F}"/>
              </a:ext>
            </a:extLst>
          </p:cNvPr>
          <p:cNvPicPr>
            <a:picLocks noGrp="1" noChangeAspect="1"/>
          </p:cNvPicPr>
          <p:nvPr>
            <p:ph idx="1"/>
          </p:nvPr>
        </p:nvPicPr>
        <p:blipFill>
          <a:blip r:embed="rId2"/>
          <a:stretch>
            <a:fillRect/>
          </a:stretch>
        </p:blipFill>
        <p:spPr>
          <a:xfrm>
            <a:off x="457201" y="1595496"/>
            <a:ext cx="8115300" cy="2779595"/>
          </a:xfrm>
        </p:spPr>
      </p:pic>
      <p:sp>
        <p:nvSpPr>
          <p:cNvPr id="3" name="Title 2">
            <a:extLst>
              <a:ext uri="{FF2B5EF4-FFF2-40B4-BE49-F238E27FC236}">
                <a16:creationId xmlns:a16="http://schemas.microsoft.com/office/drawing/2014/main" id="{126A5565-443C-884C-9026-DECC242BAE96}"/>
              </a:ext>
            </a:extLst>
          </p:cNvPr>
          <p:cNvSpPr>
            <a:spLocks noGrp="1"/>
          </p:cNvSpPr>
          <p:nvPr>
            <p:ph type="title"/>
          </p:nvPr>
        </p:nvSpPr>
        <p:spPr/>
        <p:txBody>
          <a:bodyPr/>
          <a:lstStyle/>
          <a:p>
            <a:r>
              <a:rPr lang="en-US" dirty="0"/>
              <a:t>Remember Us?</a:t>
            </a:r>
          </a:p>
        </p:txBody>
      </p:sp>
      <p:sp>
        <p:nvSpPr>
          <p:cNvPr id="6" name="TextBox 5">
            <a:extLst>
              <a:ext uri="{FF2B5EF4-FFF2-40B4-BE49-F238E27FC236}">
                <a16:creationId xmlns:a16="http://schemas.microsoft.com/office/drawing/2014/main" id="{14B46F35-8E72-E644-BAF0-32D8EF901AA2}"/>
              </a:ext>
            </a:extLst>
          </p:cNvPr>
          <p:cNvSpPr txBox="1"/>
          <p:nvPr/>
        </p:nvSpPr>
        <p:spPr>
          <a:xfrm>
            <a:off x="700088" y="4643438"/>
            <a:ext cx="7872413" cy="369332"/>
          </a:xfrm>
          <a:prstGeom prst="rect">
            <a:avLst/>
          </a:prstGeom>
          <a:noFill/>
        </p:spPr>
        <p:txBody>
          <a:bodyPr wrap="square" rtlCol="0">
            <a:spAutoFit/>
          </a:bodyPr>
          <a:lstStyle/>
          <a:p>
            <a:r>
              <a:rPr lang="en-US" dirty="0">
                <a:hlinkClick r:id="rId3"/>
              </a:rPr>
              <a:t>https://meltdownattack.com/</a:t>
            </a:r>
            <a:endParaRPr lang="en-US" dirty="0"/>
          </a:p>
        </p:txBody>
      </p:sp>
    </p:spTree>
    <p:extLst>
      <p:ext uri="{BB962C8B-B14F-4D97-AF65-F5344CB8AC3E}">
        <p14:creationId xmlns:p14="http://schemas.microsoft.com/office/powerpoint/2010/main" val="2379436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600" dirty="0"/>
              <a:t>Almost everything you do in a cloud environment is an API call.</a:t>
            </a:r>
          </a:p>
          <a:p>
            <a:endParaRPr lang="en-US" sz="3600" dirty="0"/>
          </a:p>
          <a:p>
            <a:r>
              <a:rPr lang="en-US" sz="3600" dirty="0"/>
              <a:t>Most cloud providers will let you log all of these API calls for IaaS (often less so for PaaS and SaaS.)</a:t>
            </a:r>
          </a:p>
          <a:p>
            <a:pPr marL="114300" indent="0">
              <a:buNone/>
            </a:pPr>
            <a:endParaRPr lang="en-US" sz="3600" dirty="0"/>
          </a:p>
        </p:txBody>
      </p:sp>
      <p:sp>
        <p:nvSpPr>
          <p:cNvPr id="2" name="Title 1"/>
          <p:cNvSpPr>
            <a:spLocks noGrp="1"/>
          </p:cNvSpPr>
          <p:nvPr>
            <p:ph type="title"/>
          </p:nvPr>
        </p:nvSpPr>
        <p:spPr/>
        <p:txBody>
          <a:bodyPr>
            <a:normAutofit/>
          </a:bodyPr>
          <a:lstStyle/>
          <a:p>
            <a:r>
              <a:rPr lang="en-US" sz="3600" dirty="0"/>
              <a:t>In the Cloud your scream may be logged…</a:t>
            </a:r>
          </a:p>
        </p:txBody>
      </p:sp>
    </p:spTree>
    <p:extLst>
      <p:ext uri="{BB962C8B-B14F-4D97-AF65-F5344CB8AC3E}">
        <p14:creationId xmlns:p14="http://schemas.microsoft.com/office/powerpoint/2010/main" val="1054793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Shot 2016-04-25 at 9.07.21 P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820299"/>
            <a:ext cx="8115300" cy="2615990"/>
          </a:xfrm>
        </p:spPr>
      </p:pic>
      <p:sp>
        <p:nvSpPr>
          <p:cNvPr id="2" name="Title 1"/>
          <p:cNvSpPr>
            <a:spLocks noGrp="1"/>
          </p:cNvSpPr>
          <p:nvPr>
            <p:ph type="title"/>
          </p:nvPr>
        </p:nvSpPr>
        <p:spPr/>
        <p:txBody>
          <a:bodyPr/>
          <a:lstStyle/>
          <a:p>
            <a:r>
              <a:rPr lang="en-US" dirty="0"/>
              <a:t> AWS API Log hunting!</a:t>
            </a:r>
          </a:p>
        </p:txBody>
      </p:sp>
    </p:spTree>
    <p:extLst>
      <p:ext uri="{BB962C8B-B14F-4D97-AF65-F5344CB8AC3E}">
        <p14:creationId xmlns:p14="http://schemas.microsoft.com/office/powerpoint/2010/main" val="2287901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Shot 2016-04-25 at 9.13.52 P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3643676"/>
            <a:ext cx="8115300" cy="969236"/>
          </a:xfrm>
        </p:spPr>
      </p:pic>
      <p:sp>
        <p:nvSpPr>
          <p:cNvPr id="2" name="Title 1"/>
          <p:cNvSpPr>
            <a:spLocks noGrp="1"/>
          </p:cNvSpPr>
          <p:nvPr>
            <p:ph type="title"/>
          </p:nvPr>
        </p:nvSpPr>
        <p:spPr/>
        <p:txBody>
          <a:bodyPr/>
          <a:lstStyle/>
          <a:p>
            <a:r>
              <a:rPr lang="en-US" dirty="0"/>
              <a:t>This is fun</a:t>
            </a:r>
            <a:r>
              <a:rPr lang="is-IS" dirty="0"/>
              <a:t>…</a:t>
            </a:r>
            <a:endParaRPr lang="en-US" dirty="0"/>
          </a:p>
        </p:txBody>
      </p:sp>
    </p:spTree>
    <p:extLst>
      <p:ext uri="{BB962C8B-B14F-4D97-AF65-F5344CB8AC3E}">
        <p14:creationId xmlns:p14="http://schemas.microsoft.com/office/powerpoint/2010/main" val="3217675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04-25 at 9.13.29 P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72076"/>
            <a:ext cx="8115300" cy="3512436"/>
          </a:xfrm>
        </p:spPr>
      </p:pic>
      <p:sp>
        <p:nvSpPr>
          <p:cNvPr id="2" name="Title 1"/>
          <p:cNvSpPr>
            <a:spLocks noGrp="1"/>
          </p:cNvSpPr>
          <p:nvPr>
            <p:ph type="title"/>
          </p:nvPr>
        </p:nvSpPr>
        <p:spPr/>
        <p:txBody>
          <a:bodyPr/>
          <a:lstStyle/>
          <a:p>
            <a:r>
              <a:rPr lang="en-US" dirty="0"/>
              <a:t>Getting better</a:t>
            </a:r>
          </a:p>
        </p:txBody>
      </p:sp>
    </p:spTree>
    <p:extLst>
      <p:ext uri="{BB962C8B-B14F-4D97-AF65-F5344CB8AC3E}">
        <p14:creationId xmlns:p14="http://schemas.microsoft.com/office/powerpoint/2010/main" val="3300764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6-04-25 at 9.24.36 P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70093"/>
            <a:ext cx="8115300" cy="3916402"/>
          </a:xfrm>
        </p:spPr>
      </p:pic>
      <p:sp>
        <p:nvSpPr>
          <p:cNvPr id="2" name="Title 1"/>
          <p:cNvSpPr>
            <a:spLocks noGrp="1"/>
          </p:cNvSpPr>
          <p:nvPr>
            <p:ph type="title"/>
          </p:nvPr>
        </p:nvSpPr>
        <p:spPr/>
        <p:txBody>
          <a:bodyPr/>
          <a:lstStyle/>
          <a:p>
            <a:r>
              <a:rPr lang="en-US" dirty="0"/>
              <a:t>Now we’re getting somewhere</a:t>
            </a:r>
          </a:p>
        </p:txBody>
      </p:sp>
    </p:spTree>
    <p:extLst>
      <p:ext uri="{BB962C8B-B14F-4D97-AF65-F5344CB8AC3E}">
        <p14:creationId xmlns:p14="http://schemas.microsoft.com/office/powerpoint/2010/main" val="2953660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Umm</a:t>
            </a:r>
            <a:r>
              <a:rPr lang="mr-IN" dirty="0"/>
              <a:t>…</a:t>
            </a:r>
            <a:endParaRPr lang="en-US" dirty="0"/>
          </a:p>
        </p:txBody>
      </p:sp>
      <p:pic>
        <p:nvPicPr>
          <p:cNvPr id="4" name="Content Placeholder 3" descr="Screen Shot 2016-04-06 at 8.48.36 PM.png"/>
          <p:cNvPicPr>
            <a:picLocks noGrp="1" noChangeAspect="1"/>
          </p:cNvPicPr>
          <p:nvPr>
            <p:ph idx="1"/>
          </p:nvPr>
        </p:nvPicPr>
        <p:blipFill>
          <a:blip r:embed="rId2">
            <a:extLst>
              <a:ext uri="{28A0092B-C50C-407E-A947-70E740481C1C}">
                <a14:useLocalDpi xmlns:a14="http://schemas.microsoft.com/office/drawing/2010/main" val="0"/>
              </a:ext>
            </a:extLst>
          </a:blip>
          <a:srcRect t="-16251" b="-16251"/>
          <a:stretch>
            <a:fillRect/>
          </a:stretch>
        </p:blipFill>
        <p:spPr>
          <a:xfrm>
            <a:off x="327254" y="1251075"/>
            <a:ext cx="8375419" cy="5276523"/>
          </a:xfrm>
        </p:spPr>
      </p:pic>
      <p:sp>
        <p:nvSpPr>
          <p:cNvPr id="2" name="Rectangle 1"/>
          <p:cNvSpPr/>
          <p:nvPr/>
        </p:nvSpPr>
        <p:spPr>
          <a:xfrm>
            <a:off x="457201" y="1408238"/>
            <a:ext cx="8115526" cy="369332"/>
          </a:xfrm>
          <a:prstGeom prst="rect">
            <a:avLst/>
          </a:prstGeom>
        </p:spPr>
        <p:txBody>
          <a:bodyPr wrap="square">
            <a:spAutoFit/>
          </a:bodyPr>
          <a:lstStyle/>
          <a:p>
            <a:r>
              <a:rPr lang="en-US" dirty="0">
                <a:hlinkClick r:id="rId3"/>
              </a:rPr>
              <a:t>https://aws.amazon.com/security/introduction-to-cloud-security/</a:t>
            </a:r>
            <a:r>
              <a:rPr lang="en-US" dirty="0"/>
              <a:t> (circa 2017)</a:t>
            </a:r>
          </a:p>
        </p:txBody>
      </p:sp>
    </p:spTree>
    <p:extLst>
      <p:ext uri="{BB962C8B-B14F-4D97-AF65-F5344CB8AC3E}">
        <p14:creationId xmlns:p14="http://schemas.microsoft.com/office/powerpoint/2010/main" val="753150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BD7FF6-9A2F-DF44-9FE0-CA26498D2A3B}"/>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US" dirty="0"/>
              <a:t>Console/API logins from </a:t>
            </a:r>
          </a:p>
          <a:p>
            <a:pPr marL="1600200" lvl="2" indent="-457200">
              <a:buFont typeface="Arial" panose="020B0604020202020204" pitchFamily="34" charset="0"/>
              <a:buChar char="•"/>
            </a:pPr>
            <a:r>
              <a:rPr lang="en-US" dirty="0"/>
              <a:t>New IP addresses</a:t>
            </a:r>
          </a:p>
          <a:p>
            <a:pPr marL="1600200" lvl="2" indent="-457200">
              <a:buFont typeface="Arial" panose="020B0604020202020204" pitchFamily="34" charset="0"/>
              <a:buChar char="•"/>
            </a:pPr>
            <a:r>
              <a:rPr lang="en-US" dirty="0"/>
              <a:t>New user agent</a:t>
            </a:r>
          </a:p>
          <a:p>
            <a:pPr marL="457200" indent="-457200">
              <a:buFont typeface="Arial" panose="020B0604020202020204" pitchFamily="34" charset="0"/>
              <a:buChar char="•"/>
            </a:pPr>
            <a:r>
              <a:rPr lang="en-US" dirty="0"/>
              <a:t>High rate of API activity</a:t>
            </a:r>
          </a:p>
          <a:p>
            <a:pPr marL="457200" indent="-457200">
              <a:buFont typeface="Arial" panose="020B0604020202020204" pitchFamily="34" charset="0"/>
              <a:buChar char="•"/>
            </a:pPr>
            <a:r>
              <a:rPr lang="en-US" dirty="0"/>
              <a:t>New kinds of API activity</a:t>
            </a:r>
          </a:p>
          <a:p>
            <a:pPr marL="457200" indent="-457200">
              <a:buFont typeface="Arial" panose="020B0604020202020204" pitchFamily="34" charset="0"/>
              <a:buChar char="•"/>
            </a:pPr>
            <a:r>
              <a:rPr lang="en-US" dirty="0"/>
              <a:t>Snapshots/backups outside of scheduled patterns</a:t>
            </a:r>
          </a:p>
          <a:p>
            <a:pPr marL="457200" indent="-457200">
              <a:buFont typeface="Arial" panose="020B0604020202020204" pitchFamily="34" charset="0"/>
              <a:buChar char="•"/>
            </a:pPr>
            <a:r>
              <a:rPr lang="en-US" dirty="0"/>
              <a:t>New IP address accessing DB</a:t>
            </a:r>
          </a:p>
          <a:p>
            <a:pPr marL="457200"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458FA639-620D-184A-801C-C30080CD404E}"/>
              </a:ext>
            </a:extLst>
          </p:cNvPr>
          <p:cNvSpPr>
            <a:spLocks noGrp="1"/>
          </p:cNvSpPr>
          <p:nvPr>
            <p:ph type="title"/>
          </p:nvPr>
        </p:nvSpPr>
        <p:spPr/>
        <p:txBody>
          <a:bodyPr/>
          <a:lstStyle/>
          <a:p>
            <a:r>
              <a:rPr lang="en-US" dirty="0"/>
              <a:t>Finding the needles in a haystack</a:t>
            </a:r>
          </a:p>
        </p:txBody>
      </p:sp>
    </p:spTree>
    <p:extLst>
      <p:ext uri="{BB962C8B-B14F-4D97-AF65-F5344CB8AC3E}">
        <p14:creationId xmlns:p14="http://schemas.microsoft.com/office/powerpoint/2010/main" val="3511614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Traditional IT: secure with firewalls, IPS, AV, NGAV, MFA, etc.</a:t>
            </a:r>
          </a:p>
          <a:p>
            <a:endParaRPr lang="en-US" dirty="0"/>
          </a:p>
          <a:p>
            <a:r>
              <a:rPr lang="en-US" dirty="0"/>
              <a:t>In the cloud</a:t>
            </a:r>
            <a:r>
              <a:rPr lang="mr-IN" dirty="0"/>
              <a:t>…</a:t>
            </a:r>
            <a:r>
              <a:rPr lang="en-US" dirty="0"/>
              <a:t>Snapshot the disk, mount snapshot on a different system, and extract everything all without touching the system!</a:t>
            </a:r>
          </a:p>
          <a:p>
            <a:endParaRPr lang="en-US" dirty="0"/>
          </a:p>
          <a:p>
            <a:r>
              <a:rPr lang="en-US" dirty="0"/>
              <a:t>No indication (from the system) that data has been taken</a:t>
            </a:r>
          </a:p>
        </p:txBody>
      </p:sp>
      <p:sp>
        <p:nvSpPr>
          <p:cNvPr id="3" name="Title 2"/>
          <p:cNvSpPr>
            <a:spLocks noGrp="1"/>
          </p:cNvSpPr>
          <p:nvPr>
            <p:ph type="title"/>
          </p:nvPr>
        </p:nvSpPr>
        <p:spPr/>
        <p:txBody>
          <a:bodyPr/>
          <a:lstStyle/>
          <a:p>
            <a:r>
              <a:rPr lang="en-US" dirty="0"/>
              <a:t>Traditional issues + Cloud issues</a:t>
            </a:r>
          </a:p>
        </p:txBody>
      </p:sp>
    </p:spTree>
    <p:extLst>
      <p:ext uri="{BB962C8B-B14F-4D97-AF65-F5344CB8AC3E}">
        <p14:creationId xmlns:p14="http://schemas.microsoft.com/office/powerpoint/2010/main" val="509753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Think about databases</a:t>
            </a:r>
            <a:r>
              <a:rPr lang="mr-IN" dirty="0"/>
              <a:t>…</a:t>
            </a:r>
            <a:r>
              <a:rPr lang="en-US" dirty="0"/>
              <a:t> I don</a:t>
            </a:r>
            <a:r>
              <a:rPr lang="mr-IN" dirty="0"/>
              <a:t>’</a:t>
            </a:r>
            <a:r>
              <a:rPr lang="en-US" dirty="0"/>
              <a:t>t need to crack DB passwords, do SQL injection, or steal your physical server.</a:t>
            </a:r>
          </a:p>
          <a:p>
            <a:endParaRPr lang="en-US" dirty="0"/>
          </a:p>
          <a:p>
            <a:r>
              <a:rPr lang="en-US" dirty="0"/>
              <a:t>I just need credentials and your cloud provider’s API and take a snapshot of your DB.  *</a:t>
            </a:r>
          </a:p>
          <a:p>
            <a:endParaRPr lang="en-US" dirty="0"/>
          </a:p>
        </p:txBody>
      </p:sp>
      <p:sp>
        <p:nvSpPr>
          <p:cNvPr id="3" name="Title 2"/>
          <p:cNvSpPr>
            <a:spLocks noGrp="1"/>
          </p:cNvSpPr>
          <p:nvPr>
            <p:ph type="title"/>
          </p:nvPr>
        </p:nvSpPr>
        <p:spPr/>
        <p:txBody>
          <a:bodyPr/>
          <a:lstStyle/>
          <a:p>
            <a:r>
              <a:rPr lang="en-US" dirty="0"/>
              <a:t>Traditional issues + Cloud issues</a:t>
            </a:r>
          </a:p>
        </p:txBody>
      </p:sp>
    </p:spTree>
    <p:extLst>
      <p:ext uri="{BB962C8B-B14F-4D97-AF65-F5344CB8AC3E}">
        <p14:creationId xmlns:p14="http://schemas.microsoft.com/office/powerpoint/2010/main" val="11725188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Same can be said for on-</a:t>
            </a:r>
            <a:r>
              <a:rPr lang="en-US" dirty="0" err="1"/>
              <a:t>prem</a:t>
            </a:r>
            <a:r>
              <a:rPr lang="en-US" dirty="0"/>
              <a:t> VM systems + backups too.</a:t>
            </a:r>
          </a:p>
          <a:p>
            <a:endParaRPr lang="en-US" dirty="0"/>
          </a:p>
        </p:txBody>
      </p:sp>
      <p:sp>
        <p:nvSpPr>
          <p:cNvPr id="3" name="Title 2"/>
          <p:cNvSpPr>
            <a:spLocks noGrp="1"/>
          </p:cNvSpPr>
          <p:nvPr>
            <p:ph type="title"/>
          </p:nvPr>
        </p:nvSpPr>
        <p:spPr/>
        <p:txBody>
          <a:bodyPr/>
          <a:lstStyle/>
          <a:p>
            <a:r>
              <a:rPr lang="en-US"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4652" y="3200400"/>
            <a:ext cx="5401535" cy="3404329"/>
          </a:xfrm>
          <a:prstGeom prst="rect">
            <a:avLst/>
          </a:prstGeom>
        </p:spPr>
      </p:pic>
    </p:spTree>
    <p:extLst>
      <p:ext uri="{BB962C8B-B14F-4D97-AF65-F5344CB8AC3E}">
        <p14:creationId xmlns:p14="http://schemas.microsoft.com/office/powerpoint/2010/main" val="515743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149E6F-095D-8F41-BF25-5DD4794FE638}"/>
              </a:ext>
            </a:extLst>
          </p:cNvPr>
          <p:cNvSpPr>
            <a:spLocks noGrp="1"/>
          </p:cNvSpPr>
          <p:nvPr>
            <p:ph idx="1"/>
          </p:nvPr>
        </p:nvSpPr>
        <p:spPr/>
        <p:txBody>
          <a:bodyPr/>
          <a:lstStyle/>
          <a:p>
            <a:r>
              <a:rPr lang="en-US" dirty="0"/>
              <a:t>This is really common by motivated attackers.  </a:t>
            </a:r>
            <a:r>
              <a:rPr lang="en-US" dirty="0" err="1"/>
              <a:t>Spearphish</a:t>
            </a:r>
            <a:r>
              <a:rPr lang="en-US" dirty="0"/>
              <a:t> targets to get their password/API keys and go to down.  </a:t>
            </a:r>
          </a:p>
          <a:p>
            <a:endParaRPr lang="en-US" dirty="0"/>
          </a:p>
          <a:p>
            <a:r>
              <a:rPr lang="en-US" b="1" dirty="0"/>
              <a:t>Steal all the data in minutes/hours vs months/years!</a:t>
            </a:r>
          </a:p>
        </p:txBody>
      </p:sp>
      <p:sp>
        <p:nvSpPr>
          <p:cNvPr id="3" name="Title 2">
            <a:extLst>
              <a:ext uri="{FF2B5EF4-FFF2-40B4-BE49-F238E27FC236}">
                <a16:creationId xmlns:a16="http://schemas.microsoft.com/office/drawing/2014/main" id="{13B0C62E-6C1B-7B4A-A118-453D6A40BE55}"/>
              </a:ext>
            </a:extLst>
          </p:cNvPr>
          <p:cNvSpPr>
            <a:spLocks noGrp="1"/>
          </p:cNvSpPr>
          <p:nvPr>
            <p:ph type="title"/>
          </p:nvPr>
        </p:nvSpPr>
        <p:spPr/>
        <p:txBody>
          <a:bodyPr/>
          <a:lstStyle/>
          <a:p>
            <a:r>
              <a:rPr lang="en-US" dirty="0"/>
              <a:t>Back to the snapshot thing</a:t>
            </a:r>
          </a:p>
        </p:txBody>
      </p:sp>
    </p:spTree>
    <p:extLst>
      <p:ext uri="{BB962C8B-B14F-4D97-AF65-F5344CB8AC3E}">
        <p14:creationId xmlns:p14="http://schemas.microsoft.com/office/powerpoint/2010/main" val="3333101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B299E4-166B-8D48-99C5-B2E83514E531}"/>
              </a:ext>
            </a:extLst>
          </p:cNvPr>
          <p:cNvPicPr>
            <a:picLocks noGrp="1" noChangeAspect="1"/>
          </p:cNvPicPr>
          <p:nvPr>
            <p:ph idx="1"/>
          </p:nvPr>
        </p:nvPicPr>
        <p:blipFill>
          <a:blip r:embed="rId2"/>
          <a:stretch>
            <a:fillRect/>
          </a:stretch>
        </p:blipFill>
        <p:spPr>
          <a:xfrm>
            <a:off x="177575" y="1698171"/>
            <a:ext cx="8802483" cy="3759200"/>
          </a:xfrm>
        </p:spPr>
      </p:pic>
      <p:sp>
        <p:nvSpPr>
          <p:cNvPr id="3" name="Title 2">
            <a:extLst>
              <a:ext uri="{FF2B5EF4-FFF2-40B4-BE49-F238E27FC236}">
                <a16:creationId xmlns:a16="http://schemas.microsoft.com/office/drawing/2014/main" id="{5F5ACF8F-15CB-EC43-8113-E2DABEA7398E}"/>
              </a:ext>
            </a:extLst>
          </p:cNvPr>
          <p:cNvSpPr>
            <a:spLocks noGrp="1"/>
          </p:cNvSpPr>
          <p:nvPr>
            <p:ph type="title"/>
          </p:nvPr>
        </p:nvSpPr>
        <p:spPr/>
        <p:txBody>
          <a:bodyPr>
            <a:noAutofit/>
          </a:bodyPr>
          <a:lstStyle/>
          <a:p>
            <a:r>
              <a:rPr lang="en-US" sz="3400" dirty="0"/>
              <a:t>Credential Compromise via Public Exposure</a:t>
            </a:r>
          </a:p>
        </p:txBody>
      </p:sp>
    </p:spTree>
    <p:extLst>
      <p:ext uri="{BB962C8B-B14F-4D97-AF65-F5344CB8AC3E}">
        <p14:creationId xmlns:p14="http://schemas.microsoft.com/office/powerpoint/2010/main" val="3208415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94A9149-275F-D942-85EA-3A7A1AA30810}"/>
              </a:ext>
            </a:extLst>
          </p:cNvPr>
          <p:cNvPicPr>
            <a:picLocks noGrp="1" noChangeAspect="1"/>
          </p:cNvPicPr>
          <p:nvPr>
            <p:ph idx="1"/>
          </p:nvPr>
        </p:nvPicPr>
        <p:blipFill>
          <a:blip r:embed="rId2"/>
          <a:stretch>
            <a:fillRect/>
          </a:stretch>
        </p:blipFill>
        <p:spPr>
          <a:xfrm>
            <a:off x="116115" y="1780607"/>
            <a:ext cx="8973364" cy="3865449"/>
          </a:xfrm>
        </p:spPr>
      </p:pic>
      <p:sp>
        <p:nvSpPr>
          <p:cNvPr id="3" name="Title 2">
            <a:extLst>
              <a:ext uri="{FF2B5EF4-FFF2-40B4-BE49-F238E27FC236}">
                <a16:creationId xmlns:a16="http://schemas.microsoft.com/office/drawing/2014/main" id="{5F5ACF8F-15CB-EC43-8113-E2DABEA7398E}"/>
              </a:ext>
            </a:extLst>
          </p:cNvPr>
          <p:cNvSpPr>
            <a:spLocks noGrp="1"/>
          </p:cNvSpPr>
          <p:nvPr>
            <p:ph type="title"/>
          </p:nvPr>
        </p:nvSpPr>
        <p:spPr/>
        <p:txBody>
          <a:bodyPr>
            <a:normAutofit fontScale="90000"/>
          </a:bodyPr>
          <a:lstStyle/>
          <a:p>
            <a:r>
              <a:rPr lang="en-US" dirty="0"/>
              <a:t>Credential Compromise via Phishing</a:t>
            </a:r>
          </a:p>
        </p:txBody>
      </p:sp>
    </p:spTree>
    <p:extLst>
      <p:ext uri="{BB962C8B-B14F-4D97-AF65-F5344CB8AC3E}">
        <p14:creationId xmlns:p14="http://schemas.microsoft.com/office/powerpoint/2010/main" val="477272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8A37559-301D-334D-B1C8-883BFFEF9B20}"/>
              </a:ext>
            </a:extLst>
          </p:cNvPr>
          <p:cNvPicPr>
            <a:picLocks noGrp="1" noChangeAspect="1"/>
          </p:cNvPicPr>
          <p:nvPr>
            <p:ph idx="1"/>
          </p:nvPr>
        </p:nvPicPr>
        <p:blipFill>
          <a:blip r:embed="rId2"/>
          <a:stretch>
            <a:fillRect/>
          </a:stretch>
        </p:blipFill>
        <p:spPr>
          <a:xfrm>
            <a:off x="0" y="1803287"/>
            <a:ext cx="9144000" cy="4122124"/>
          </a:xfrm>
        </p:spPr>
      </p:pic>
      <p:sp>
        <p:nvSpPr>
          <p:cNvPr id="3" name="Title 2">
            <a:extLst>
              <a:ext uri="{FF2B5EF4-FFF2-40B4-BE49-F238E27FC236}">
                <a16:creationId xmlns:a16="http://schemas.microsoft.com/office/drawing/2014/main" id="{5F5ACF8F-15CB-EC43-8113-E2DABEA7398E}"/>
              </a:ext>
            </a:extLst>
          </p:cNvPr>
          <p:cNvSpPr>
            <a:spLocks noGrp="1"/>
          </p:cNvSpPr>
          <p:nvPr>
            <p:ph type="title"/>
          </p:nvPr>
        </p:nvSpPr>
        <p:spPr/>
        <p:txBody>
          <a:bodyPr>
            <a:normAutofit fontScale="90000"/>
          </a:bodyPr>
          <a:lstStyle/>
          <a:p>
            <a:r>
              <a:rPr lang="en-US" dirty="0"/>
              <a:t>Credential Compromise via Endpoint</a:t>
            </a:r>
          </a:p>
        </p:txBody>
      </p:sp>
    </p:spTree>
    <p:extLst>
      <p:ext uri="{BB962C8B-B14F-4D97-AF65-F5344CB8AC3E}">
        <p14:creationId xmlns:p14="http://schemas.microsoft.com/office/powerpoint/2010/main" val="2599997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CF3BC-C473-AD4E-A38E-2055238C08B1}"/>
              </a:ext>
            </a:extLst>
          </p:cNvPr>
          <p:cNvSpPr>
            <a:spLocks noGrp="1"/>
          </p:cNvSpPr>
          <p:nvPr>
            <p:ph idx="1"/>
          </p:nvPr>
        </p:nvSpPr>
        <p:spPr/>
        <p:txBody>
          <a:bodyPr>
            <a:normAutofit fontScale="85000" lnSpcReduction="10000"/>
          </a:bodyPr>
          <a:lstStyle/>
          <a:p>
            <a:r>
              <a:rPr lang="en-US" dirty="0"/>
              <a:t>“Russian agents managed to access third-party servers that hosted the DNC’s website, and found a way to create “snapshots” of the website using one of the service’s backup-creation tools. While he said he remains a proponent of using cloud-based networks, he said it was a method of infiltration that was nearly undetectable.”</a:t>
            </a:r>
          </a:p>
          <a:p>
            <a:endParaRPr lang="en-US" dirty="0"/>
          </a:p>
          <a:p>
            <a:r>
              <a:rPr lang="en-US" dirty="0"/>
              <a:t>- Ben Hagen, Head of Corporate Security at Facebook and lead on the Obama campaign IT security in 2012, also worked with the Clinton campaign and DNC in 2016.</a:t>
            </a:r>
          </a:p>
        </p:txBody>
      </p:sp>
      <p:sp>
        <p:nvSpPr>
          <p:cNvPr id="3" name="Title 2">
            <a:extLst>
              <a:ext uri="{FF2B5EF4-FFF2-40B4-BE49-F238E27FC236}">
                <a16:creationId xmlns:a16="http://schemas.microsoft.com/office/drawing/2014/main" id="{391DA788-8187-E946-A714-6BF0ACC56403}"/>
              </a:ext>
            </a:extLst>
          </p:cNvPr>
          <p:cNvSpPr>
            <a:spLocks noGrp="1"/>
          </p:cNvSpPr>
          <p:nvPr>
            <p:ph type="title"/>
          </p:nvPr>
        </p:nvSpPr>
        <p:spPr/>
        <p:txBody>
          <a:bodyPr>
            <a:normAutofit/>
          </a:bodyPr>
          <a:lstStyle/>
          <a:p>
            <a:r>
              <a:rPr lang="en-US" sz="1800" dirty="0">
                <a:hlinkClick r:id="rId2"/>
              </a:rPr>
              <a:t>https://madison.com/ct/business/technology/cybersecurity-advisor-with-hillary-clinton-campaign-gives-insights-into-devastating/article_62b7f458-fd91-54c3-8fec-e1d2b6ccd1af.html</a:t>
            </a:r>
            <a:endParaRPr lang="en-US" sz="1800" dirty="0"/>
          </a:p>
        </p:txBody>
      </p:sp>
    </p:spTree>
    <p:extLst>
      <p:ext uri="{BB962C8B-B14F-4D97-AF65-F5344CB8AC3E}">
        <p14:creationId xmlns:p14="http://schemas.microsoft.com/office/powerpoint/2010/main" val="32843852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457200" indent="-457200">
              <a:buFont typeface="Arial" charset="0"/>
              <a:buChar char="•"/>
            </a:pPr>
            <a:r>
              <a:rPr lang="en-US" dirty="0"/>
              <a:t>Cloud API endpoints are open by design &amp; trump all existing controls</a:t>
            </a:r>
          </a:p>
          <a:p>
            <a:pPr marL="457200" indent="-457200">
              <a:buFont typeface="Arial" charset="0"/>
              <a:buChar char="•"/>
            </a:pPr>
            <a:r>
              <a:rPr lang="en-US" dirty="0"/>
              <a:t>Unexpected disclosures from provisioning systems and metadata</a:t>
            </a:r>
          </a:p>
          <a:p>
            <a:pPr marL="457200" indent="-457200">
              <a:buFont typeface="Arial" charset="0"/>
              <a:buChar char="•"/>
            </a:pPr>
            <a:r>
              <a:rPr lang="en-US" dirty="0"/>
              <a:t>Private might be public, IP’s, data leaks through 3rd party services</a:t>
            </a:r>
          </a:p>
          <a:p>
            <a:pPr marL="457200" indent="-457200">
              <a:buFont typeface="Arial" charset="0"/>
              <a:buChar char="•"/>
            </a:pPr>
            <a:r>
              <a:rPr lang="en-US" dirty="0"/>
              <a:t>Only thing standing between total compromise of your entire datacenter is the secrecy of your API keys</a:t>
            </a:r>
          </a:p>
        </p:txBody>
      </p:sp>
      <p:sp>
        <p:nvSpPr>
          <p:cNvPr id="3" name="Title 2"/>
          <p:cNvSpPr>
            <a:spLocks noGrp="1"/>
          </p:cNvSpPr>
          <p:nvPr>
            <p:ph type="title"/>
          </p:nvPr>
        </p:nvSpPr>
        <p:spPr/>
        <p:txBody>
          <a:bodyPr>
            <a:noAutofit/>
          </a:bodyPr>
          <a:lstStyle/>
          <a:p>
            <a:r>
              <a:rPr lang="en-US" sz="3400" dirty="0"/>
              <a:t>The Additional Attack Surface of the Cloud</a:t>
            </a:r>
          </a:p>
        </p:txBody>
      </p:sp>
    </p:spTree>
    <p:extLst>
      <p:ext uri="{BB962C8B-B14F-4D97-AF65-F5344CB8AC3E}">
        <p14:creationId xmlns:p14="http://schemas.microsoft.com/office/powerpoint/2010/main" val="1464713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1975" y="1075532"/>
            <a:ext cx="7848600" cy="2933700"/>
          </a:xfrm>
        </p:spPr>
      </p:pic>
      <p:sp>
        <p:nvSpPr>
          <p:cNvPr id="3" name="Title 2"/>
          <p:cNvSpPr>
            <a:spLocks noGrp="1"/>
          </p:cNvSpPr>
          <p:nvPr>
            <p:ph type="title"/>
          </p:nvPr>
        </p:nvSpPr>
        <p:spPr/>
        <p:txBody>
          <a:bodyPr/>
          <a:lstStyle/>
          <a:p>
            <a:r>
              <a:rPr lang="en-US" dirty="0"/>
              <a:t> </a:t>
            </a:r>
          </a:p>
        </p:txBody>
      </p:sp>
      <p:sp>
        <p:nvSpPr>
          <p:cNvPr id="5" name="TextBox 4"/>
          <p:cNvSpPr txBox="1"/>
          <p:nvPr/>
        </p:nvSpPr>
        <p:spPr>
          <a:xfrm>
            <a:off x="561975" y="4009232"/>
            <a:ext cx="5900738" cy="369332"/>
          </a:xfrm>
          <a:prstGeom prst="rect">
            <a:avLst/>
          </a:prstGeom>
          <a:noFill/>
        </p:spPr>
        <p:txBody>
          <a:bodyPr wrap="square" rtlCol="0">
            <a:spAutoFit/>
          </a:bodyPr>
          <a:lstStyle/>
          <a:p>
            <a:r>
              <a:rPr lang="en-US" dirty="0"/>
              <a:t>https://</a:t>
            </a:r>
            <a:r>
              <a:rPr lang="en-US" dirty="0" err="1"/>
              <a:t>twitter.com</a:t>
            </a:r>
            <a:r>
              <a:rPr lang="en-US" dirty="0"/>
              <a:t>/beaker/status/681252570707394561</a:t>
            </a:r>
          </a:p>
        </p:txBody>
      </p:sp>
    </p:spTree>
    <p:extLst>
      <p:ext uri="{BB962C8B-B14F-4D97-AF65-F5344CB8AC3E}">
        <p14:creationId xmlns:p14="http://schemas.microsoft.com/office/powerpoint/2010/main" val="903597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Font typeface="Arial" charset="0"/>
              <a:buChar char="•"/>
            </a:pPr>
            <a:r>
              <a:rPr lang="en-US" dirty="0"/>
              <a:t>Cryptocurrency mining operations to be spun up in your cloud environment</a:t>
            </a:r>
          </a:p>
          <a:p>
            <a:pPr marL="457200" indent="-457200">
              <a:buFont typeface="Arial" charset="0"/>
              <a:buChar char="•"/>
            </a:pPr>
            <a:r>
              <a:rPr lang="en-US" dirty="0"/>
              <a:t>Password cracking environment spun up</a:t>
            </a:r>
          </a:p>
          <a:p>
            <a:pPr marL="457200" indent="-457200">
              <a:buFont typeface="Arial" charset="0"/>
              <a:buChar char="•"/>
            </a:pPr>
            <a:r>
              <a:rPr lang="en-US" dirty="0"/>
              <a:t>Applications </a:t>
            </a:r>
            <a:r>
              <a:rPr lang="en-US" dirty="0" err="1"/>
              <a:t>trojaned</a:t>
            </a:r>
            <a:r>
              <a:rPr lang="en-US" dirty="0"/>
              <a:t> to host malware</a:t>
            </a:r>
          </a:p>
          <a:p>
            <a:pPr marL="457200" indent="-457200">
              <a:buFont typeface="Arial" charset="0"/>
              <a:buChar char="•"/>
            </a:pPr>
            <a:r>
              <a:rPr lang="en-US" dirty="0"/>
              <a:t>Exposure of all of your customer’s data</a:t>
            </a:r>
          </a:p>
          <a:p>
            <a:pPr marL="457200" indent="-457200">
              <a:buFont typeface="Arial" charset="0"/>
              <a:buChar char="•"/>
            </a:pPr>
            <a:endParaRPr lang="en-US" dirty="0"/>
          </a:p>
          <a:p>
            <a:pPr marL="457200" indent="-457200">
              <a:buFont typeface="Arial" charset="0"/>
              <a:buChar char="•"/>
            </a:pPr>
            <a:r>
              <a:rPr lang="en-US" b="1" dirty="0"/>
              <a:t>Or they just </a:t>
            </a:r>
            <a:r>
              <a:rPr lang="en-US" b="1" dirty="0" err="1">
                <a:solidFill>
                  <a:schemeClr val="tx2"/>
                </a:solidFill>
                <a:latin typeface="Consolas" panose="020B0609020204030204" pitchFamily="49" charset="0"/>
                <a:cs typeface="Consolas" panose="020B0609020204030204" pitchFamily="49" charset="0"/>
              </a:rPr>
              <a:t>rm</a:t>
            </a:r>
            <a:r>
              <a:rPr lang="en-US" b="1" dirty="0">
                <a:solidFill>
                  <a:schemeClr val="tx2"/>
                </a:solidFill>
                <a:latin typeface="Consolas" panose="020B0609020204030204" pitchFamily="49" charset="0"/>
                <a:cs typeface="Consolas" panose="020B0609020204030204" pitchFamily="49" charset="0"/>
              </a:rPr>
              <a:t> </a:t>
            </a:r>
            <a:r>
              <a:rPr lang="mr-IN" b="1" dirty="0">
                <a:solidFill>
                  <a:schemeClr val="tx2"/>
                </a:solidFill>
                <a:latin typeface="Consolas" panose="020B0609020204030204" pitchFamily="49" charset="0"/>
              </a:rPr>
              <a:t>–</a:t>
            </a:r>
            <a:r>
              <a:rPr lang="en-US" b="1" dirty="0" err="1">
                <a:solidFill>
                  <a:schemeClr val="tx2"/>
                </a:solidFill>
                <a:latin typeface="Consolas" panose="020B0609020204030204" pitchFamily="49" charset="0"/>
                <a:cs typeface="Consolas" panose="020B0609020204030204" pitchFamily="49" charset="0"/>
              </a:rPr>
              <a:t>fr</a:t>
            </a:r>
            <a:r>
              <a:rPr lang="en-US" b="1" dirty="0">
                <a:solidFill>
                  <a:schemeClr val="tx2"/>
                </a:solidFill>
                <a:latin typeface="Consolas" panose="020B0609020204030204" pitchFamily="49" charset="0"/>
                <a:cs typeface="Consolas" panose="020B0609020204030204" pitchFamily="49" charset="0"/>
              </a:rPr>
              <a:t> </a:t>
            </a:r>
            <a:r>
              <a:rPr lang="en-US" b="1" dirty="0"/>
              <a:t>ALL THE THINGS</a:t>
            </a:r>
          </a:p>
        </p:txBody>
      </p:sp>
      <p:sp>
        <p:nvSpPr>
          <p:cNvPr id="3" name="Title 2"/>
          <p:cNvSpPr>
            <a:spLocks noGrp="1"/>
          </p:cNvSpPr>
          <p:nvPr>
            <p:ph type="title"/>
          </p:nvPr>
        </p:nvSpPr>
        <p:spPr/>
        <p:txBody>
          <a:bodyPr/>
          <a:lstStyle/>
          <a:p>
            <a:r>
              <a:rPr lang="en-US" dirty="0"/>
              <a:t>API key exposure can cause</a:t>
            </a:r>
            <a:r>
              <a:rPr lang="mr-IN" dirty="0"/>
              <a:t>…</a:t>
            </a:r>
            <a:r>
              <a:rPr lang="en-US" dirty="0"/>
              <a:t> </a:t>
            </a:r>
          </a:p>
        </p:txBody>
      </p:sp>
    </p:spTree>
    <p:extLst>
      <p:ext uri="{BB962C8B-B14F-4D97-AF65-F5344CB8AC3E}">
        <p14:creationId xmlns:p14="http://schemas.microsoft.com/office/powerpoint/2010/main" val="5220616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0151" y="1408238"/>
            <a:ext cx="7143750" cy="5357813"/>
          </a:xfrm>
        </p:spPr>
      </p:pic>
      <p:sp>
        <p:nvSpPr>
          <p:cNvPr id="3" name="Title 2"/>
          <p:cNvSpPr>
            <a:spLocks noGrp="1"/>
          </p:cNvSpPr>
          <p:nvPr>
            <p:ph type="title"/>
          </p:nvPr>
        </p:nvSpPr>
        <p:spPr/>
        <p:txBody>
          <a:bodyPr>
            <a:normAutofit/>
          </a:bodyPr>
          <a:lstStyle/>
          <a:p>
            <a:r>
              <a:rPr lang="en-US" sz="3800" b="1" dirty="0"/>
              <a:t>Or they just </a:t>
            </a:r>
            <a:r>
              <a:rPr lang="en-US" sz="3800" b="1" dirty="0" err="1">
                <a:solidFill>
                  <a:schemeClr val="tx2"/>
                </a:solidFill>
                <a:latin typeface="Consolas" panose="020B0609020204030204" pitchFamily="49" charset="0"/>
                <a:cs typeface="Consolas" panose="020B0609020204030204" pitchFamily="49" charset="0"/>
              </a:rPr>
              <a:t>rm</a:t>
            </a:r>
            <a:r>
              <a:rPr lang="en-US" sz="3800" b="1" dirty="0">
                <a:solidFill>
                  <a:schemeClr val="tx2"/>
                </a:solidFill>
                <a:latin typeface="Consolas" panose="020B0609020204030204" pitchFamily="49" charset="0"/>
                <a:cs typeface="Consolas" panose="020B0609020204030204" pitchFamily="49" charset="0"/>
              </a:rPr>
              <a:t> </a:t>
            </a:r>
            <a:r>
              <a:rPr lang="mr-IN" sz="3800" b="1" dirty="0">
                <a:solidFill>
                  <a:schemeClr val="tx2"/>
                </a:solidFill>
                <a:latin typeface="Consolas" panose="020B0609020204030204" pitchFamily="49" charset="0"/>
              </a:rPr>
              <a:t>–</a:t>
            </a:r>
            <a:r>
              <a:rPr lang="en-US" sz="3800" b="1" dirty="0" err="1">
                <a:solidFill>
                  <a:schemeClr val="tx2"/>
                </a:solidFill>
                <a:latin typeface="Consolas" panose="020B0609020204030204" pitchFamily="49" charset="0"/>
                <a:cs typeface="Consolas" panose="020B0609020204030204" pitchFamily="49" charset="0"/>
              </a:rPr>
              <a:t>fr</a:t>
            </a:r>
            <a:r>
              <a:rPr lang="en-US" sz="3800" b="1" dirty="0">
                <a:solidFill>
                  <a:schemeClr val="tx2"/>
                </a:solidFill>
                <a:latin typeface="Consolas" panose="020B0609020204030204" pitchFamily="49" charset="0"/>
                <a:cs typeface="Consolas" panose="020B0609020204030204" pitchFamily="49" charset="0"/>
              </a:rPr>
              <a:t> </a:t>
            </a:r>
            <a:r>
              <a:rPr lang="en-US" sz="3800" b="1" dirty="0"/>
              <a:t>ALL THE THINGS</a:t>
            </a:r>
          </a:p>
        </p:txBody>
      </p:sp>
    </p:spTree>
    <p:extLst>
      <p:ext uri="{BB962C8B-B14F-4D97-AF65-F5344CB8AC3E}">
        <p14:creationId xmlns:p14="http://schemas.microsoft.com/office/powerpoint/2010/main" val="1230740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114300"/>
            <a:r>
              <a:rPr lang="en-US" dirty="0"/>
              <a:t>“[Code Spaces,] A code-hosting service that boasted having a full recovery plan has abruptly closed after someone gained unauthorized access to its Amazon Web Service account and deleted most of the customer data there.”</a:t>
            </a:r>
          </a:p>
          <a:p>
            <a:pPr marL="114300"/>
            <a:endParaRPr lang="en-US" dirty="0"/>
          </a:p>
          <a:p>
            <a:pPr marL="114300"/>
            <a:endParaRPr lang="en-US" dirty="0"/>
          </a:p>
          <a:p>
            <a:pPr marL="114300"/>
            <a:r>
              <a:rPr lang="en-US" dirty="0">
                <a:hlinkClick r:id="rId2"/>
              </a:rPr>
              <a:t>http://arstechnica.com/security/2014/06/aws-console-breach-leads-to-demise-of-service-with-proven-backup-plan/</a:t>
            </a:r>
            <a:endParaRPr lang="en-US" dirty="0"/>
          </a:p>
          <a:p>
            <a:pPr marL="114300"/>
            <a:endParaRPr lang="en-US" dirty="0"/>
          </a:p>
          <a:p>
            <a:endParaRPr lang="en-US" dirty="0"/>
          </a:p>
        </p:txBody>
      </p:sp>
      <p:sp>
        <p:nvSpPr>
          <p:cNvPr id="3" name="Title 2"/>
          <p:cNvSpPr>
            <a:spLocks noGrp="1"/>
          </p:cNvSpPr>
          <p:nvPr>
            <p:ph type="title"/>
          </p:nvPr>
        </p:nvSpPr>
        <p:spPr/>
        <p:txBody>
          <a:bodyPr/>
          <a:lstStyle/>
          <a:p>
            <a:r>
              <a:rPr lang="en-US" dirty="0"/>
              <a:t>It’s happened before</a:t>
            </a:r>
          </a:p>
        </p:txBody>
      </p:sp>
    </p:spTree>
    <p:extLst>
      <p:ext uri="{BB962C8B-B14F-4D97-AF65-F5344CB8AC3E}">
        <p14:creationId xmlns:p14="http://schemas.microsoft.com/office/powerpoint/2010/main" val="542878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API keys checked into public source control services like GitHub</a:t>
            </a:r>
          </a:p>
          <a:p>
            <a:pPr marL="457200" indent="-457200">
              <a:buFont typeface="Arial" charset="0"/>
              <a:buChar char="•"/>
            </a:pPr>
            <a:r>
              <a:rPr lang="en-US" dirty="0"/>
              <a:t>The bad guys (and cloud providers) are scanning these services, you should too for your things</a:t>
            </a:r>
          </a:p>
          <a:p>
            <a:endParaRPr lang="en-US" dirty="0"/>
          </a:p>
        </p:txBody>
      </p:sp>
      <p:sp>
        <p:nvSpPr>
          <p:cNvPr id="3" name="Title 2"/>
          <p:cNvSpPr>
            <a:spLocks noGrp="1"/>
          </p:cNvSpPr>
          <p:nvPr>
            <p:ph type="title"/>
          </p:nvPr>
        </p:nvSpPr>
        <p:spPr/>
        <p:txBody>
          <a:bodyPr/>
          <a:lstStyle/>
          <a:p>
            <a:r>
              <a:rPr lang="en-US" dirty="0"/>
              <a:t>How are these API keys stolen?</a:t>
            </a:r>
          </a:p>
        </p:txBody>
      </p:sp>
    </p:spTree>
    <p:extLst>
      <p:ext uri="{BB962C8B-B14F-4D97-AF65-F5344CB8AC3E}">
        <p14:creationId xmlns:p14="http://schemas.microsoft.com/office/powerpoint/2010/main" val="20884147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417" y="671513"/>
            <a:ext cx="8721158" cy="4843462"/>
          </a:xfrm>
        </p:spPr>
      </p:pic>
      <p:sp>
        <p:nvSpPr>
          <p:cNvPr id="3" name="Title 2"/>
          <p:cNvSpPr>
            <a:spLocks noGrp="1"/>
          </p:cNvSpPr>
          <p:nvPr>
            <p:ph type="title"/>
          </p:nvPr>
        </p:nvSpPr>
        <p:spPr/>
        <p:txBody>
          <a:bodyPr/>
          <a:lstStyle/>
          <a:p>
            <a:r>
              <a:rPr lang="en-US" dirty="0"/>
              <a:t> </a:t>
            </a:r>
          </a:p>
        </p:txBody>
      </p:sp>
      <p:sp>
        <p:nvSpPr>
          <p:cNvPr id="2" name="Rectangle 1">
            <a:extLst>
              <a:ext uri="{FF2B5EF4-FFF2-40B4-BE49-F238E27FC236}">
                <a16:creationId xmlns:a16="http://schemas.microsoft.com/office/drawing/2014/main" id="{C25F45AD-ADF2-8C4B-A654-C52F23B0FFD0}"/>
              </a:ext>
            </a:extLst>
          </p:cNvPr>
          <p:cNvSpPr/>
          <p:nvPr/>
        </p:nvSpPr>
        <p:spPr>
          <a:xfrm>
            <a:off x="257174" y="5666472"/>
            <a:ext cx="6929439" cy="646331"/>
          </a:xfrm>
          <a:prstGeom prst="rect">
            <a:avLst/>
          </a:prstGeom>
        </p:spPr>
        <p:txBody>
          <a:bodyPr wrap="square">
            <a:spAutoFit/>
          </a:bodyPr>
          <a:lstStyle/>
          <a:p>
            <a:r>
              <a:rPr lang="en-US" dirty="0">
                <a:hlinkClick r:id="rId3"/>
              </a:rPr>
              <a:t>https://github.com/search?q=secret_access_key&amp;type=Code</a:t>
            </a:r>
            <a:endParaRPr lang="en-US" dirty="0"/>
          </a:p>
          <a:p>
            <a:endParaRPr lang="en-US" dirty="0"/>
          </a:p>
        </p:txBody>
      </p:sp>
    </p:spTree>
    <p:extLst>
      <p:ext uri="{BB962C8B-B14F-4D97-AF65-F5344CB8AC3E}">
        <p14:creationId xmlns:p14="http://schemas.microsoft.com/office/powerpoint/2010/main" val="12328480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4D4BCF-AB92-4C91-F301-F9D5E191AEE4}"/>
              </a:ext>
            </a:extLst>
          </p:cNvPr>
          <p:cNvSpPr>
            <a:spLocks noGrp="1"/>
          </p:cNvSpPr>
          <p:nvPr>
            <p:ph idx="1"/>
          </p:nvPr>
        </p:nvSpPr>
        <p:spPr/>
        <p:txBody>
          <a:bodyPr/>
          <a:lstStyle/>
          <a:p>
            <a:r>
              <a:rPr lang="en-US" dirty="0"/>
              <a:t>Taking advantage of vulnerabilities in metadata or bootstrap systems to extract keys</a:t>
            </a:r>
          </a:p>
          <a:p>
            <a:endParaRPr lang="en-US" dirty="0"/>
          </a:p>
          <a:p>
            <a:r>
              <a:rPr lang="en-US" dirty="0"/>
              <a:t>Phishing/system compromise of a someone with API keys</a:t>
            </a:r>
          </a:p>
        </p:txBody>
      </p:sp>
      <p:sp>
        <p:nvSpPr>
          <p:cNvPr id="3" name="Title 2">
            <a:extLst>
              <a:ext uri="{FF2B5EF4-FFF2-40B4-BE49-F238E27FC236}">
                <a16:creationId xmlns:a16="http://schemas.microsoft.com/office/drawing/2014/main" id="{71BA38A4-BA09-5A7B-FAF8-1FAC7899B5DA}"/>
              </a:ext>
            </a:extLst>
          </p:cNvPr>
          <p:cNvSpPr>
            <a:spLocks noGrp="1"/>
          </p:cNvSpPr>
          <p:nvPr>
            <p:ph type="title"/>
          </p:nvPr>
        </p:nvSpPr>
        <p:spPr/>
        <p:txBody>
          <a:bodyPr/>
          <a:lstStyle/>
          <a:p>
            <a:r>
              <a:rPr lang="en-US" dirty="0"/>
              <a:t>How are these API keys stolen?</a:t>
            </a:r>
          </a:p>
        </p:txBody>
      </p:sp>
    </p:spTree>
    <p:extLst>
      <p:ext uri="{BB962C8B-B14F-4D97-AF65-F5344CB8AC3E}">
        <p14:creationId xmlns:p14="http://schemas.microsoft.com/office/powerpoint/2010/main" val="14762906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571500" indent="-571500">
              <a:buFont typeface="Arial" panose="020B0604020202020204" pitchFamily="34" charset="0"/>
              <a:buChar char="•"/>
            </a:pPr>
            <a:r>
              <a:rPr lang="en-US" sz="3600" dirty="0"/>
              <a:t>Reduce your attack surface</a:t>
            </a:r>
          </a:p>
          <a:p>
            <a:pPr marL="571500" indent="-571500">
              <a:buFont typeface="Arial" panose="020B0604020202020204" pitchFamily="34" charset="0"/>
              <a:buChar char="•"/>
            </a:pPr>
            <a:r>
              <a:rPr lang="en-US" sz="3600" dirty="0"/>
              <a:t>Defense in depth</a:t>
            </a:r>
          </a:p>
        </p:txBody>
      </p:sp>
      <p:sp>
        <p:nvSpPr>
          <p:cNvPr id="2" name="Title 1"/>
          <p:cNvSpPr>
            <a:spLocks noGrp="1"/>
          </p:cNvSpPr>
          <p:nvPr>
            <p:ph type="title"/>
          </p:nvPr>
        </p:nvSpPr>
        <p:spPr/>
        <p:txBody>
          <a:bodyPr/>
          <a:lstStyle/>
          <a:p>
            <a:r>
              <a:rPr lang="en-US" dirty="0"/>
              <a:t>Back </a:t>
            </a:r>
            <a:r>
              <a:rPr lang="en-US"/>
              <a:t>to basics</a:t>
            </a:r>
            <a:endParaRPr lang="en-US" dirty="0"/>
          </a:p>
        </p:txBody>
      </p:sp>
    </p:spTree>
    <p:extLst>
      <p:ext uri="{BB962C8B-B14F-4D97-AF65-F5344CB8AC3E}">
        <p14:creationId xmlns:p14="http://schemas.microsoft.com/office/powerpoint/2010/main" val="1583455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E545AF-4771-CC45-9B7C-9F774F06BEA4}"/>
              </a:ext>
            </a:extLst>
          </p:cNvPr>
          <p:cNvSpPr>
            <a:spLocks noGrp="1"/>
          </p:cNvSpPr>
          <p:nvPr>
            <p:ph idx="1"/>
          </p:nvPr>
        </p:nvSpPr>
        <p:spPr/>
        <p:txBody>
          <a:bodyPr>
            <a:normAutofit/>
          </a:bodyPr>
          <a:lstStyle/>
          <a:p>
            <a:pPr marL="571500" lvl="1" indent="-571500">
              <a:buFont typeface="Arial" panose="020B0604020202020204" pitchFamily="34" charset="0"/>
              <a:buChar char="•"/>
            </a:pPr>
            <a:r>
              <a:rPr lang="en-US" sz="3600" dirty="0"/>
              <a:t>Application level (</a:t>
            </a:r>
            <a:r>
              <a:rPr lang="en-US" sz="3600" dirty="0" err="1"/>
              <a:t>priv</a:t>
            </a:r>
            <a:r>
              <a:rPr lang="en-US" sz="3600" dirty="0"/>
              <a:t> escalation, logic errors/bypass, XSS)</a:t>
            </a:r>
          </a:p>
          <a:p>
            <a:pPr marL="571500" lvl="1" indent="-571500">
              <a:buFont typeface="Arial" panose="020B0604020202020204" pitchFamily="34" charset="0"/>
              <a:buChar char="•"/>
            </a:pPr>
            <a:endParaRPr lang="en-US" sz="3600" dirty="0"/>
          </a:p>
          <a:p>
            <a:pPr marL="571500" lvl="1" indent="-571500">
              <a:buFont typeface="Arial" panose="020B0604020202020204" pitchFamily="34" charset="0"/>
              <a:buChar char="•"/>
            </a:pPr>
            <a:r>
              <a:rPr lang="en-US" sz="3600" dirty="0"/>
              <a:t>OS vulnerabilities </a:t>
            </a:r>
          </a:p>
          <a:p>
            <a:pPr marL="571500" lvl="1" indent="-571500">
              <a:buFont typeface="Arial" panose="020B0604020202020204" pitchFamily="34" charset="0"/>
              <a:buChar char="•"/>
            </a:pPr>
            <a:endParaRPr lang="en-US" sz="3600" dirty="0"/>
          </a:p>
          <a:p>
            <a:pPr marL="571500" lvl="1" indent="-571500">
              <a:buFont typeface="Arial" panose="020B0604020202020204" pitchFamily="34" charset="0"/>
              <a:buChar char="•"/>
            </a:pPr>
            <a:r>
              <a:rPr lang="en-US" sz="3600" dirty="0"/>
              <a:t>Server/Application vulnerabilities (Apache, OpenSSH, …)</a:t>
            </a:r>
          </a:p>
          <a:p>
            <a:pPr marL="571500" indent="-571500">
              <a:buFont typeface="Arial" panose="020B0604020202020204" pitchFamily="34" charset="0"/>
              <a:buChar char="•"/>
            </a:pPr>
            <a:endParaRPr lang="en-US" sz="3600" dirty="0"/>
          </a:p>
        </p:txBody>
      </p:sp>
      <p:sp>
        <p:nvSpPr>
          <p:cNvPr id="2" name="Title 1">
            <a:extLst>
              <a:ext uri="{FF2B5EF4-FFF2-40B4-BE49-F238E27FC236}">
                <a16:creationId xmlns:a16="http://schemas.microsoft.com/office/drawing/2014/main" id="{D54CE271-BE3A-2449-94A9-1DAA82F6ABD3}"/>
              </a:ext>
            </a:extLst>
          </p:cNvPr>
          <p:cNvSpPr>
            <a:spLocks noGrp="1"/>
          </p:cNvSpPr>
          <p:nvPr>
            <p:ph type="title"/>
          </p:nvPr>
        </p:nvSpPr>
        <p:spPr/>
        <p:txBody>
          <a:bodyPr/>
          <a:lstStyle/>
          <a:p>
            <a:r>
              <a:rPr lang="en-US" sz="4000" dirty="0"/>
              <a:t>Some attack vectors don’t change</a:t>
            </a:r>
            <a:endParaRPr lang="en-US" dirty="0"/>
          </a:p>
        </p:txBody>
      </p:sp>
    </p:spTree>
    <p:extLst>
      <p:ext uri="{BB962C8B-B14F-4D97-AF65-F5344CB8AC3E}">
        <p14:creationId xmlns:p14="http://schemas.microsoft.com/office/powerpoint/2010/main" val="322745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D5242B-3C7B-E742-AF2F-E319AF6817AC}"/>
              </a:ext>
            </a:extLst>
          </p:cNvPr>
          <p:cNvSpPr>
            <a:spLocks noGrp="1"/>
          </p:cNvSpPr>
          <p:nvPr>
            <p:ph idx="1"/>
          </p:nvPr>
        </p:nvSpPr>
        <p:spPr/>
        <p:txBody>
          <a:bodyPr>
            <a:normAutofit/>
          </a:bodyPr>
          <a:lstStyle/>
          <a:p>
            <a:pPr marL="571500" lvl="1" indent="-571500">
              <a:buFont typeface="Arial" panose="020B0604020202020204" pitchFamily="34" charset="0"/>
              <a:buChar char="•"/>
            </a:pPr>
            <a:r>
              <a:rPr lang="en-US" sz="3600" dirty="0"/>
              <a:t>Homogenous environment</a:t>
            </a:r>
          </a:p>
          <a:p>
            <a:pPr marL="571500" lvl="1" indent="-571500">
              <a:buFont typeface="Arial" panose="020B0604020202020204" pitchFamily="34" charset="0"/>
              <a:buChar char="•"/>
            </a:pPr>
            <a:endParaRPr lang="en-US" sz="3600" dirty="0"/>
          </a:p>
          <a:p>
            <a:pPr marL="571500" lvl="1" indent="-571500">
              <a:buFont typeface="Arial" panose="020B0604020202020204" pitchFamily="34" charset="0"/>
              <a:buChar char="•"/>
            </a:pPr>
            <a:r>
              <a:rPr lang="en-US" sz="3600" dirty="0"/>
              <a:t>Polymorphic targets/mapping</a:t>
            </a:r>
          </a:p>
          <a:p>
            <a:pPr marL="571500" lvl="1" indent="-571500">
              <a:buFont typeface="Arial" panose="020B0604020202020204" pitchFamily="34" charset="0"/>
              <a:buChar char="•"/>
            </a:pPr>
            <a:endParaRPr lang="en-US" sz="3600" dirty="0"/>
          </a:p>
          <a:p>
            <a:pPr marL="571500" lvl="1" indent="-571500">
              <a:buFont typeface="Arial" panose="020B0604020202020204" pitchFamily="34" charset="0"/>
              <a:buChar char="•"/>
            </a:pPr>
            <a:r>
              <a:rPr lang="en-US" sz="3600" dirty="0"/>
              <a:t>Reduced network sniffing</a:t>
            </a:r>
          </a:p>
          <a:p>
            <a:pPr marL="571500" indent="-571500">
              <a:buFont typeface="Arial" panose="020B0604020202020204" pitchFamily="34" charset="0"/>
              <a:buChar char="•"/>
            </a:pPr>
            <a:endParaRPr lang="en-US" sz="3600" dirty="0"/>
          </a:p>
        </p:txBody>
      </p:sp>
      <p:sp>
        <p:nvSpPr>
          <p:cNvPr id="2" name="Title 1">
            <a:extLst>
              <a:ext uri="{FF2B5EF4-FFF2-40B4-BE49-F238E27FC236}">
                <a16:creationId xmlns:a16="http://schemas.microsoft.com/office/drawing/2014/main" id="{D7D137F8-E4E9-754F-ACAE-A08DF3F025E2}"/>
              </a:ext>
            </a:extLst>
          </p:cNvPr>
          <p:cNvSpPr>
            <a:spLocks noGrp="1"/>
          </p:cNvSpPr>
          <p:nvPr>
            <p:ph type="title"/>
          </p:nvPr>
        </p:nvSpPr>
        <p:spPr/>
        <p:txBody>
          <a:bodyPr/>
          <a:lstStyle/>
          <a:p>
            <a:r>
              <a:rPr lang="en-US" dirty="0"/>
              <a:t>Some attack vectors do change</a:t>
            </a:r>
          </a:p>
        </p:txBody>
      </p:sp>
    </p:spTree>
    <p:extLst>
      <p:ext uri="{BB962C8B-B14F-4D97-AF65-F5344CB8AC3E}">
        <p14:creationId xmlns:p14="http://schemas.microsoft.com/office/powerpoint/2010/main" val="24604669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200" dirty="0"/>
              <a:t>Less relying on traditional IT security tools and techniques</a:t>
            </a:r>
          </a:p>
          <a:p>
            <a:endParaRPr lang="en-US" sz="3200" dirty="0"/>
          </a:p>
          <a:p>
            <a:r>
              <a:rPr lang="en-US" sz="3200" dirty="0"/>
              <a:t>Improving processes, procedures, and some different technology</a:t>
            </a:r>
          </a:p>
        </p:txBody>
      </p:sp>
      <p:sp>
        <p:nvSpPr>
          <p:cNvPr id="2" name="Title 1"/>
          <p:cNvSpPr>
            <a:spLocks noGrp="1"/>
          </p:cNvSpPr>
          <p:nvPr>
            <p:ph type="title"/>
          </p:nvPr>
        </p:nvSpPr>
        <p:spPr/>
        <p:txBody>
          <a:bodyPr/>
          <a:lstStyle/>
          <a:p>
            <a:r>
              <a:rPr lang="en-US" dirty="0"/>
              <a:t>A shift in thinking</a:t>
            </a:r>
          </a:p>
        </p:txBody>
      </p:sp>
    </p:spTree>
    <p:extLst>
      <p:ext uri="{BB962C8B-B14F-4D97-AF65-F5344CB8AC3E}">
        <p14:creationId xmlns:p14="http://schemas.microsoft.com/office/powerpoint/2010/main" val="877695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4D60B6-BC48-5F4D-8F6B-F542E87EFAE9}"/>
              </a:ext>
            </a:extLst>
          </p:cNvPr>
          <p:cNvSpPr>
            <a:spLocks noGrp="1"/>
          </p:cNvSpPr>
          <p:nvPr>
            <p:ph idx="1"/>
          </p:nvPr>
        </p:nvSpPr>
        <p:spPr/>
        <p:txBody>
          <a:bodyPr>
            <a:normAutofit/>
          </a:bodyPr>
          <a:lstStyle/>
          <a:p>
            <a:pPr algn="ctr"/>
            <a:endParaRPr lang="en-US" sz="4800" dirty="0"/>
          </a:p>
          <a:p>
            <a:pPr algn="ctr"/>
            <a:r>
              <a:rPr lang="en-US" sz="4800" dirty="0"/>
              <a:t>The cloud can be as secure or insecure as you make it.</a:t>
            </a:r>
          </a:p>
        </p:txBody>
      </p:sp>
      <p:sp>
        <p:nvSpPr>
          <p:cNvPr id="3" name="Title 2">
            <a:extLst>
              <a:ext uri="{FF2B5EF4-FFF2-40B4-BE49-F238E27FC236}">
                <a16:creationId xmlns:a16="http://schemas.microsoft.com/office/drawing/2014/main" id="{2395314C-9B22-3240-8D67-8EF5DD5034B8}"/>
              </a:ext>
            </a:extLst>
          </p:cNvPr>
          <p:cNvSpPr>
            <a:spLocks noGrp="1"/>
          </p:cNvSpPr>
          <p:nvPr>
            <p:ph type="title"/>
          </p:nvPr>
        </p:nvSpPr>
        <p:spPr/>
        <p:txBody>
          <a:bodyPr/>
          <a:lstStyle/>
          <a:p>
            <a:r>
              <a:rPr lang="en-US" dirty="0"/>
              <a:t>Always Remember</a:t>
            </a:r>
          </a:p>
        </p:txBody>
      </p:sp>
    </p:spTree>
    <p:extLst>
      <p:ext uri="{BB962C8B-B14F-4D97-AF65-F5344CB8AC3E}">
        <p14:creationId xmlns:p14="http://schemas.microsoft.com/office/powerpoint/2010/main" val="39530517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457200" indent="-457200">
              <a:buFont typeface="Arial" panose="020B0604020202020204" pitchFamily="34" charset="0"/>
              <a:buChar char="•"/>
            </a:pPr>
            <a:r>
              <a:rPr lang="en-US" dirty="0"/>
              <a:t>Host-based IPS</a:t>
            </a:r>
          </a:p>
          <a:p>
            <a:pPr marL="457200" indent="-457200">
              <a:buFont typeface="Arial" panose="020B0604020202020204" pitchFamily="34" charset="0"/>
              <a:buChar char="•"/>
            </a:pPr>
            <a:r>
              <a:rPr lang="en-US" dirty="0"/>
              <a:t>Continuous monitoring of logs </a:t>
            </a:r>
          </a:p>
          <a:p>
            <a:pPr marL="1600200" lvl="2" indent="-457200">
              <a:buFont typeface="Arial" panose="020B0604020202020204" pitchFamily="34" charset="0"/>
              <a:buChar char="•"/>
            </a:pPr>
            <a:r>
              <a:rPr lang="en-US" dirty="0"/>
              <a:t>Host/instance logs (http, </a:t>
            </a:r>
            <a:r>
              <a:rPr lang="en-US" dirty="0" err="1"/>
              <a:t>ssh</a:t>
            </a:r>
            <a:r>
              <a:rPr lang="en-US" dirty="0"/>
              <a:t>, system logs, etc.)</a:t>
            </a:r>
          </a:p>
          <a:p>
            <a:pPr marL="1600200" lvl="2" indent="-457200">
              <a:buFont typeface="Arial" panose="020B0604020202020204" pitchFamily="34" charset="0"/>
              <a:buChar char="•"/>
            </a:pPr>
            <a:r>
              <a:rPr lang="en-US" dirty="0"/>
              <a:t>Cloud logs (</a:t>
            </a:r>
            <a:r>
              <a:rPr lang="en-US" dirty="0" err="1"/>
              <a:t>CloudTrails</a:t>
            </a:r>
            <a:r>
              <a:rPr lang="en-US" dirty="0"/>
              <a:t>, Tenant Activity Logs, Flow logs, etc.)</a:t>
            </a:r>
          </a:p>
          <a:p>
            <a:pPr marL="457200" indent="-457200">
              <a:buFont typeface="Arial" panose="020B0604020202020204" pitchFamily="34" charset="0"/>
              <a:buChar char="•"/>
            </a:pPr>
            <a:r>
              <a:rPr lang="en-US" dirty="0"/>
              <a:t>Continuous patching (puppet, chef, etc.)</a:t>
            </a:r>
          </a:p>
          <a:p>
            <a:pPr marL="457200" indent="-457200">
              <a:buFont typeface="Arial" panose="020B0604020202020204" pitchFamily="34" charset="0"/>
              <a:buChar char="•"/>
            </a:pPr>
            <a:r>
              <a:rPr lang="en-US" dirty="0"/>
              <a:t>Continuous vulnerability scanning</a:t>
            </a:r>
          </a:p>
          <a:p>
            <a:pPr marL="457200" indent="-457200">
              <a:buFont typeface="Arial" panose="020B0604020202020204" pitchFamily="34" charset="0"/>
              <a:buChar char="•"/>
            </a:pPr>
            <a:r>
              <a:rPr lang="en-US" dirty="0"/>
              <a:t>Good user account management (instance &amp; console)</a:t>
            </a:r>
          </a:p>
          <a:p>
            <a:pPr marL="457200" indent="-457200">
              <a:buFont typeface="Arial" panose="020B0604020202020204" pitchFamily="34" charset="0"/>
              <a:buChar char="•"/>
            </a:pPr>
            <a:r>
              <a:rPr lang="en-US" dirty="0"/>
              <a:t>Automate ALL THE THINGS (CloudFormation templates, Azure Resource Manager templates, puppet, chef, etc.)</a:t>
            </a:r>
          </a:p>
          <a:p>
            <a:pPr marL="457200" indent="-457200">
              <a:buFont typeface="Arial" panose="020B0604020202020204" pitchFamily="34" charset="0"/>
              <a:buChar char="•"/>
            </a:pPr>
            <a:r>
              <a:rPr lang="en-US" dirty="0"/>
              <a:t>Configuration management (puppet, chef, etc.)</a:t>
            </a:r>
          </a:p>
        </p:txBody>
      </p:sp>
      <p:sp>
        <p:nvSpPr>
          <p:cNvPr id="2" name="Title 1"/>
          <p:cNvSpPr>
            <a:spLocks noGrp="1"/>
          </p:cNvSpPr>
          <p:nvPr>
            <p:ph type="title"/>
          </p:nvPr>
        </p:nvSpPr>
        <p:spPr/>
        <p:txBody>
          <a:bodyPr/>
          <a:lstStyle/>
          <a:p>
            <a:r>
              <a:rPr lang="en-US" dirty="0"/>
              <a:t>A shift in thinking</a:t>
            </a:r>
          </a:p>
        </p:txBody>
      </p:sp>
    </p:spTree>
    <p:extLst>
      <p:ext uri="{BB962C8B-B14F-4D97-AF65-F5344CB8AC3E}">
        <p14:creationId xmlns:p14="http://schemas.microsoft.com/office/powerpoint/2010/main" val="36018835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ws-web.jp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5483" y="2149475"/>
            <a:ext cx="5938734" cy="3957638"/>
          </a:xfrm>
        </p:spPr>
      </p:pic>
      <p:sp>
        <p:nvSpPr>
          <p:cNvPr id="2" name="Title 1"/>
          <p:cNvSpPr>
            <a:spLocks noGrp="1"/>
          </p:cNvSpPr>
          <p:nvPr>
            <p:ph type="title"/>
          </p:nvPr>
        </p:nvSpPr>
        <p:spPr/>
        <p:txBody>
          <a:bodyPr/>
          <a:lstStyle/>
          <a:p>
            <a:r>
              <a:rPr lang="en-US" dirty="0"/>
              <a:t>A shift in thinking</a:t>
            </a:r>
          </a:p>
        </p:txBody>
      </p:sp>
      <p:sp>
        <p:nvSpPr>
          <p:cNvPr id="5" name="TextBox 4"/>
          <p:cNvSpPr txBox="1"/>
          <p:nvPr/>
        </p:nvSpPr>
        <p:spPr>
          <a:xfrm>
            <a:off x="1545483" y="6107113"/>
            <a:ext cx="5591798" cy="523220"/>
          </a:xfrm>
          <a:prstGeom prst="rect">
            <a:avLst/>
          </a:prstGeom>
          <a:noFill/>
        </p:spPr>
        <p:txBody>
          <a:bodyPr wrap="square" rtlCol="0">
            <a:spAutoFit/>
          </a:bodyPr>
          <a:lstStyle/>
          <a:p>
            <a:r>
              <a:rPr lang="en-US" sz="2800" b="1" dirty="0">
                <a:solidFill>
                  <a:schemeClr val="tx2"/>
                </a:solidFill>
              </a:rPr>
              <a:t>svr452.enpm665.com</a:t>
            </a:r>
          </a:p>
        </p:txBody>
      </p:sp>
    </p:spTree>
    <p:extLst>
      <p:ext uri="{BB962C8B-B14F-4D97-AF65-F5344CB8AC3E}">
        <p14:creationId xmlns:p14="http://schemas.microsoft.com/office/powerpoint/2010/main" val="32991656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114300" indent="0" algn="ctr">
              <a:buNone/>
            </a:pPr>
            <a:r>
              <a:rPr lang="en-US" b="1" dirty="0"/>
              <a:t>NOT</a:t>
            </a:r>
          </a:p>
        </p:txBody>
      </p:sp>
      <p:sp>
        <p:nvSpPr>
          <p:cNvPr id="2" name="Title 1"/>
          <p:cNvSpPr>
            <a:spLocks noGrp="1"/>
          </p:cNvSpPr>
          <p:nvPr>
            <p:ph type="title"/>
          </p:nvPr>
        </p:nvSpPr>
        <p:spPr/>
        <p:txBody>
          <a:bodyPr/>
          <a:lstStyle/>
          <a:p>
            <a:r>
              <a:rPr lang="en-US" dirty="0"/>
              <a:t>A shift in thinking</a:t>
            </a:r>
          </a:p>
        </p:txBody>
      </p:sp>
      <p:pic>
        <p:nvPicPr>
          <p:cNvPr id="4" name="Picture 3" descr="d3e9fc222c9bd0d12e0ff126acf7df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400" y="2281140"/>
            <a:ext cx="2997200" cy="3530600"/>
          </a:xfrm>
          <a:prstGeom prst="rect">
            <a:avLst/>
          </a:prstGeom>
        </p:spPr>
      </p:pic>
      <p:sp>
        <p:nvSpPr>
          <p:cNvPr id="5" name="TextBox 4"/>
          <p:cNvSpPr txBox="1"/>
          <p:nvPr/>
        </p:nvSpPr>
        <p:spPr>
          <a:xfrm>
            <a:off x="3073400" y="5992458"/>
            <a:ext cx="3277051" cy="523220"/>
          </a:xfrm>
          <a:prstGeom prst="rect">
            <a:avLst/>
          </a:prstGeom>
          <a:noFill/>
        </p:spPr>
        <p:txBody>
          <a:bodyPr wrap="none" rtlCol="0">
            <a:spAutoFit/>
          </a:bodyPr>
          <a:lstStyle/>
          <a:p>
            <a:r>
              <a:rPr lang="en-US" sz="2800" b="1" dirty="0">
                <a:solidFill>
                  <a:schemeClr val="tx2"/>
                </a:solidFill>
              </a:rPr>
              <a:t>dante.enpm665.com</a:t>
            </a:r>
          </a:p>
        </p:txBody>
      </p:sp>
    </p:spTree>
    <p:extLst>
      <p:ext uri="{BB962C8B-B14F-4D97-AF65-F5344CB8AC3E}">
        <p14:creationId xmlns:p14="http://schemas.microsoft.com/office/powerpoint/2010/main" val="1162499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200" dirty="0"/>
              <a:t>Instances are cattle not pets</a:t>
            </a:r>
          </a:p>
          <a:p>
            <a:endParaRPr lang="en-US" sz="3200" dirty="0"/>
          </a:p>
          <a:p>
            <a:r>
              <a:rPr lang="en-US" sz="3200" dirty="0"/>
              <a:t>Have an issue with an instance?  Terminate it and start over with a fresh one *</a:t>
            </a:r>
          </a:p>
          <a:p>
            <a:endParaRPr lang="en-US" sz="3200" dirty="0"/>
          </a:p>
          <a:p>
            <a:r>
              <a:rPr lang="en-US" sz="3200" dirty="0"/>
              <a:t>*Unless you need to grab an image for forensics/IR</a:t>
            </a:r>
          </a:p>
        </p:txBody>
      </p:sp>
      <p:sp>
        <p:nvSpPr>
          <p:cNvPr id="2" name="Title 1"/>
          <p:cNvSpPr>
            <a:spLocks noGrp="1"/>
          </p:cNvSpPr>
          <p:nvPr>
            <p:ph type="title"/>
          </p:nvPr>
        </p:nvSpPr>
        <p:spPr/>
        <p:txBody>
          <a:bodyPr/>
          <a:lstStyle/>
          <a:p>
            <a:r>
              <a:rPr lang="en-US" dirty="0"/>
              <a:t>A shift in thinking</a:t>
            </a:r>
          </a:p>
        </p:txBody>
      </p:sp>
    </p:spTree>
    <p:extLst>
      <p:ext uri="{BB962C8B-B14F-4D97-AF65-F5344CB8AC3E}">
        <p14:creationId xmlns:p14="http://schemas.microsoft.com/office/powerpoint/2010/main" val="21778451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046E29-0D84-DE4B-97BF-B0FB9738F4CF}"/>
              </a:ext>
            </a:extLst>
          </p:cNvPr>
          <p:cNvSpPr>
            <a:spLocks noGrp="1"/>
          </p:cNvSpPr>
          <p:nvPr>
            <p:ph idx="1"/>
          </p:nvPr>
        </p:nvSpPr>
        <p:spPr/>
        <p:txBody>
          <a:bodyPr/>
          <a:lstStyle/>
          <a:p>
            <a:r>
              <a:rPr lang="en-US" dirty="0"/>
              <a:t>Chapter 1 – Architectural Concepts</a:t>
            </a:r>
          </a:p>
          <a:p>
            <a:r>
              <a:rPr lang="en-US" dirty="0"/>
              <a:t>Chapter 5 – Security in the Cloud</a:t>
            </a:r>
          </a:p>
          <a:p>
            <a:r>
              <a:rPr lang="en-US" dirty="0"/>
              <a:t>Chapter 6 – Responsibilities in </a:t>
            </a:r>
            <a:r>
              <a:rPr lang="en-US"/>
              <a:t>the Cloud</a:t>
            </a:r>
            <a:endParaRPr lang="en-US" dirty="0"/>
          </a:p>
        </p:txBody>
      </p:sp>
      <p:sp>
        <p:nvSpPr>
          <p:cNvPr id="3" name="Title 2">
            <a:extLst>
              <a:ext uri="{FF2B5EF4-FFF2-40B4-BE49-F238E27FC236}">
                <a16:creationId xmlns:a16="http://schemas.microsoft.com/office/drawing/2014/main" id="{17720D0D-42A5-5D48-8286-F5FC055F6031}"/>
              </a:ext>
            </a:extLst>
          </p:cNvPr>
          <p:cNvSpPr>
            <a:spLocks noGrp="1"/>
          </p:cNvSpPr>
          <p:nvPr>
            <p:ph type="title"/>
          </p:nvPr>
        </p:nvSpPr>
        <p:spPr/>
        <p:txBody>
          <a:bodyPr/>
          <a:lstStyle/>
          <a:p>
            <a:r>
              <a:rPr lang="en-US" dirty="0"/>
              <a:t>Optional CCSP Study Reading</a:t>
            </a:r>
          </a:p>
        </p:txBody>
      </p:sp>
    </p:spTree>
    <p:extLst>
      <p:ext uri="{BB962C8B-B14F-4D97-AF65-F5344CB8AC3E}">
        <p14:creationId xmlns:p14="http://schemas.microsoft.com/office/powerpoint/2010/main" val="3268468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A7FDEA-6F65-584F-99F1-044704F3BF1C}"/>
              </a:ext>
            </a:extLst>
          </p:cNvPr>
          <p:cNvPicPr>
            <a:picLocks noGrp="1" noChangeAspect="1"/>
          </p:cNvPicPr>
          <p:nvPr>
            <p:ph idx="1"/>
          </p:nvPr>
        </p:nvPicPr>
        <p:blipFill>
          <a:blip r:embed="rId2"/>
          <a:stretch>
            <a:fillRect/>
          </a:stretch>
        </p:blipFill>
        <p:spPr>
          <a:xfrm>
            <a:off x="457201" y="1756091"/>
            <a:ext cx="8115300" cy="1915482"/>
          </a:xfrm>
        </p:spPr>
      </p:pic>
      <p:sp>
        <p:nvSpPr>
          <p:cNvPr id="3" name="Title 2">
            <a:extLst>
              <a:ext uri="{FF2B5EF4-FFF2-40B4-BE49-F238E27FC236}">
                <a16:creationId xmlns:a16="http://schemas.microsoft.com/office/drawing/2014/main" id="{1D830C9B-437B-1649-A2B4-B6E6338D7E94}"/>
              </a:ext>
            </a:extLst>
          </p:cNvPr>
          <p:cNvSpPr>
            <a:spLocks noGrp="1"/>
          </p:cNvSpPr>
          <p:nvPr>
            <p:ph type="title"/>
          </p:nvPr>
        </p:nvSpPr>
        <p:spPr/>
        <p:txBody>
          <a:bodyPr/>
          <a:lstStyle/>
          <a:p>
            <a:r>
              <a:rPr lang="en-US" dirty="0"/>
              <a:t>Google Says it Best</a:t>
            </a:r>
          </a:p>
        </p:txBody>
      </p:sp>
      <p:sp>
        <p:nvSpPr>
          <p:cNvPr id="6" name="TextBox 5">
            <a:extLst>
              <a:ext uri="{FF2B5EF4-FFF2-40B4-BE49-F238E27FC236}">
                <a16:creationId xmlns:a16="http://schemas.microsoft.com/office/drawing/2014/main" id="{C40993CB-7C57-7443-B942-DC40226A617F}"/>
              </a:ext>
            </a:extLst>
          </p:cNvPr>
          <p:cNvSpPr txBox="1"/>
          <p:nvPr/>
        </p:nvSpPr>
        <p:spPr>
          <a:xfrm>
            <a:off x="457201" y="4019426"/>
            <a:ext cx="7586663" cy="646331"/>
          </a:xfrm>
          <a:prstGeom prst="rect">
            <a:avLst/>
          </a:prstGeom>
          <a:noFill/>
        </p:spPr>
        <p:txBody>
          <a:bodyPr wrap="square" rtlCol="0">
            <a:spAutoFit/>
          </a:bodyPr>
          <a:lstStyle/>
          <a:p>
            <a:r>
              <a:rPr lang="en-US" dirty="0">
                <a:hlinkClick r:id="rId3"/>
              </a:rPr>
              <a:t>https://support.google.com/cloud/answer/6262505?hl=en</a:t>
            </a:r>
            <a:endParaRPr lang="en-US" dirty="0"/>
          </a:p>
          <a:p>
            <a:endParaRPr lang="en-US" dirty="0"/>
          </a:p>
        </p:txBody>
      </p:sp>
    </p:spTree>
    <p:extLst>
      <p:ext uri="{BB962C8B-B14F-4D97-AF65-F5344CB8AC3E}">
        <p14:creationId xmlns:p14="http://schemas.microsoft.com/office/powerpoint/2010/main" val="2392802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E6C86A-E1B1-2648-9D59-B1BEF9063DFC}"/>
              </a:ext>
            </a:extLst>
          </p:cNvPr>
          <p:cNvSpPr>
            <a:spLocks noGrp="1"/>
          </p:cNvSpPr>
          <p:nvPr>
            <p:ph idx="1"/>
          </p:nvPr>
        </p:nvSpPr>
        <p:spPr/>
        <p:txBody>
          <a:bodyPr>
            <a:normAutofit fontScale="92500"/>
          </a:bodyPr>
          <a:lstStyle/>
          <a:p>
            <a:pPr marL="457200" indent="-457200">
              <a:buFont typeface="Arial" panose="020B0604020202020204" pitchFamily="34" charset="0"/>
              <a:buChar char="•"/>
            </a:pPr>
            <a:r>
              <a:rPr lang="en-US" dirty="0"/>
              <a:t>Correct but the AWS setup that the CIA and other intel agencies use is physically and logically separate from the AWS that the rest of us can have</a:t>
            </a:r>
          </a:p>
          <a:p>
            <a:pPr marL="457200" indent="-457200">
              <a:buFont typeface="Arial" panose="020B0604020202020204" pitchFamily="34" charset="0"/>
              <a:buChar char="•"/>
            </a:pPr>
            <a:r>
              <a:rPr lang="en-US" dirty="0"/>
              <a:t>CIA’s cloud is not connected to the internet, only to the Joint Worldwide Intel Communication System </a:t>
            </a:r>
          </a:p>
          <a:p>
            <a:pPr marL="457200" indent="-457200">
              <a:buFont typeface="Arial" panose="020B0604020202020204" pitchFamily="34" charset="0"/>
              <a:buChar char="•"/>
            </a:pPr>
            <a:r>
              <a:rPr lang="en-US" dirty="0"/>
              <a:t>CIA/AWS have not approved all AWS services for use in the CIA cloud</a:t>
            </a:r>
          </a:p>
          <a:p>
            <a:pPr marL="457200"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E44B0E70-0BA5-294E-A7D9-202763DA9304}"/>
              </a:ext>
            </a:extLst>
          </p:cNvPr>
          <p:cNvSpPr>
            <a:spLocks noGrp="1"/>
          </p:cNvSpPr>
          <p:nvPr>
            <p:ph type="title"/>
          </p:nvPr>
        </p:nvSpPr>
        <p:spPr/>
        <p:txBody>
          <a:bodyPr/>
          <a:lstStyle/>
          <a:p>
            <a:r>
              <a:rPr lang="en-US" dirty="0"/>
              <a:t>But the CIA uses the cloud!</a:t>
            </a:r>
          </a:p>
        </p:txBody>
      </p:sp>
    </p:spTree>
    <p:extLst>
      <p:ext uri="{BB962C8B-B14F-4D97-AF65-F5344CB8AC3E}">
        <p14:creationId xmlns:p14="http://schemas.microsoft.com/office/powerpoint/2010/main" val="3381351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83B1AD-830C-9C4A-971C-4D36F881CFB2}"/>
              </a:ext>
            </a:extLst>
          </p:cNvPr>
          <p:cNvSpPr>
            <a:spLocks noGrp="1"/>
          </p:cNvSpPr>
          <p:nvPr>
            <p:ph idx="1"/>
          </p:nvPr>
        </p:nvSpPr>
        <p:spPr/>
        <p:txBody>
          <a:bodyPr>
            <a:normAutofit/>
          </a:bodyPr>
          <a:lstStyle/>
          <a:p>
            <a:pPr marL="571500" indent="-571500">
              <a:buFont typeface="Arial" panose="020B0604020202020204" pitchFamily="34" charset="0"/>
              <a:buChar char="•"/>
            </a:pPr>
            <a:r>
              <a:rPr lang="en-US" sz="3600" dirty="0"/>
              <a:t>A lot of process and policy</a:t>
            </a:r>
          </a:p>
          <a:p>
            <a:pPr marL="571500" indent="-571500">
              <a:buFont typeface="Arial" panose="020B0604020202020204" pitchFamily="34" charset="0"/>
              <a:buChar char="•"/>
            </a:pPr>
            <a:r>
              <a:rPr lang="en-US" sz="3600" dirty="0"/>
              <a:t>Some tools where appropriate</a:t>
            </a:r>
          </a:p>
          <a:p>
            <a:endParaRPr lang="en-US" sz="3600" dirty="0"/>
          </a:p>
          <a:p>
            <a:r>
              <a:rPr lang="en-US" sz="3600" b="1" dirty="0"/>
              <a:t>We’ll focus primarily on IaaS in this class </a:t>
            </a:r>
          </a:p>
        </p:txBody>
      </p:sp>
      <p:sp>
        <p:nvSpPr>
          <p:cNvPr id="2" name="Title 1">
            <a:extLst>
              <a:ext uri="{FF2B5EF4-FFF2-40B4-BE49-F238E27FC236}">
                <a16:creationId xmlns:a16="http://schemas.microsoft.com/office/drawing/2014/main" id="{B25E2808-887E-C54F-B479-D9F3381C33D0}"/>
              </a:ext>
            </a:extLst>
          </p:cNvPr>
          <p:cNvSpPr>
            <a:spLocks noGrp="1"/>
          </p:cNvSpPr>
          <p:nvPr>
            <p:ph type="title"/>
          </p:nvPr>
        </p:nvSpPr>
        <p:spPr/>
        <p:txBody>
          <a:bodyPr/>
          <a:lstStyle/>
          <a:p>
            <a:r>
              <a:rPr lang="en-US" dirty="0"/>
              <a:t>Securing the Cloud</a:t>
            </a:r>
          </a:p>
        </p:txBody>
      </p:sp>
    </p:spTree>
    <p:extLst>
      <p:ext uri="{BB962C8B-B14F-4D97-AF65-F5344CB8AC3E}">
        <p14:creationId xmlns:p14="http://schemas.microsoft.com/office/powerpoint/2010/main" val="844664344"/>
      </p:ext>
    </p:extLst>
  </p:cSld>
  <p:clrMapOvr>
    <a:masterClrMapping/>
  </p:clrMapOvr>
</p:sld>
</file>

<file path=ppt/theme/theme1.xml><?xml version="1.0" encoding="utf-8"?>
<a:theme xmlns:a="http://schemas.openxmlformats.org/drawingml/2006/main" name="CSE NoTab Template">
  <a:themeElements>
    <a:clrScheme name="Custom 1">
      <a:dk1>
        <a:srgbClr val="5F5F5F"/>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lark Template" id="{52507695-A847-DB4D-BBB2-29A99508DC57}" vid="{B70C617C-9145-644E-9E7B-ADF857FA1112}"/>
    </a:ext>
  </a:extLst>
</a:theme>
</file>

<file path=docProps/app.xml><?xml version="1.0" encoding="utf-8"?>
<Properties xmlns="http://schemas.openxmlformats.org/officeDocument/2006/extended-properties" xmlns:vt="http://schemas.openxmlformats.org/officeDocument/2006/docPropsVTypes">
  <Template>Clark Template</Template>
  <TotalTime>1963</TotalTime>
  <Words>1998</Words>
  <Application>Microsoft Macintosh PowerPoint</Application>
  <PresentationFormat>On-screen Show (4:3)</PresentationFormat>
  <Paragraphs>262</Paragraphs>
  <Slides>64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vt:lpstr>
      <vt:lpstr>Calibri</vt:lpstr>
      <vt:lpstr>Consolas</vt:lpstr>
      <vt:lpstr>Gotham</vt:lpstr>
      <vt:lpstr>Gotham-Book</vt:lpstr>
      <vt:lpstr>Gotham-Medium</vt:lpstr>
      <vt:lpstr>Gotham-MediumItalic</vt:lpstr>
      <vt:lpstr>Wingdings</vt:lpstr>
      <vt:lpstr>CSE NoTab Template</vt:lpstr>
      <vt:lpstr>Securing the Cloud</vt:lpstr>
      <vt:lpstr> </vt:lpstr>
      <vt:lpstr>How do you secure this?</vt:lpstr>
      <vt:lpstr>Umm…</vt:lpstr>
      <vt:lpstr> </vt:lpstr>
      <vt:lpstr>Always Remember</vt:lpstr>
      <vt:lpstr>Google Says it Best</vt:lpstr>
      <vt:lpstr>But the CIA uses the cloud!</vt:lpstr>
      <vt:lpstr>Securing the Cloud</vt:lpstr>
      <vt:lpstr>Cloud Security is Easy!</vt:lpstr>
      <vt:lpstr>Cloud Security is Hard!</vt:lpstr>
      <vt:lpstr>Shared Responsibility Model</vt:lpstr>
      <vt:lpstr>On Premise</vt:lpstr>
      <vt:lpstr>IaaS</vt:lpstr>
      <vt:lpstr>PaaS</vt:lpstr>
      <vt:lpstr>SaaS</vt:lpstr>
      <vt:lpstr>* Networking</vt:lpstr>
      <vt:lpstr>Who’s Responsible For Securing What?</vt:lpstr>
      <vt:lpstr> AWS Shared Responsibility Model</vt:lpstr>
      <vt:lpstr>Azure Shared Responsibility Model</vt:lpstr>
      <vt:lpstr> </vt:lpstr>
      <vt:lpstr> </vt:lpstr>
      <vt:lpstr>Vendor Lock-In</vt:lpstr>
      <vt:lpstr>Vendor Lock-In</vt:lpstr>
      <vt:lpstr>Vendor Lock-Out</vt:lpstr>
      <vt:lpstr>PowerPoint Presentation</vt:lpstr>
      <vt:lpstr>PowerPoint Presentation</vt:lpstr>
      <vt:lpstr>PowerPoint Presentation</vt:lpstr>
      <vt:lpstr>PowerPoint Presentation</vt:lpstr>
      <vt:lpstr>PowerPoint Presentation</vt:lpstr>
      <vt:lpstr>Multitenant Environments</vt:lpstr>
      <vt:lpstr>Multitenant Environments</vt:lpstr>
      <vt:lpstr>Virtualization Risks</vt:lpstr>
      <vt:lpstr>Remember Us?</vt:lpstr>
      <vt:lpstr>In the Cloud your scream may be logged…</vt:lpstr>
      <vt:lpstr> AWS API Log hunting!</vt:lpstr>
      <vt:lpstr>This is fun…</vt:lpstr>
      <vt:lpstr>Getting better</vt:lpstr>
      <vt:lpstr>Now we’re getting somewhere</vt:lpstr>
      <vt:lpstr>Finding the needles in a haystack</vt:lpstr>
      <vt:lpstr>Traditional issues + Cloud issues</vt:lpstr>
      <vt:lpstr>Traditional issues + Cloud issues</vt:lpstr>
      <vt:lpstr>*</vt:lpstr>
      <vt:lpstr>Back to the snapshot thing</vt:lpstr>
      <vt:lpstr>Credential Compromise via Public Exposure</vt:lpstr>
      <vt:lpstr>Credential Compromise via Phishing</vt:lpstr>
      <vt:lpstr>Credential Compromise via Endpoint</vt:lpstr>
      <vt:lpstr>https://madison.com/ct/business/technology/cybersecurity-advisor-with-hillary-clinton-campaign-gives-insights-into-devastating/article_62b7f458-fd91-54c3-8fec-e1d2b6ccd1af.html</vt:lpstr>
      <vt:lpstr>The Additional Attack Surface of the Cloud</vt:lpstr>
      <vt:lpstr>API key exposure can cause… </vt:lpstr>
      <vt:lpstr>Or they just rm –fr ALL THE THINGS</vt:lpstr>
      <vt:lpstr>It’s happened before</vt:lpstr>
      <vt:lpstr>How are these API keys stolen?</vt:lpstr>
      <vt:lpstr> </vt:lpstr>
      <vt:lpstr>How are these API keys stolen?</vt:lpstr>
      <vt:lpstr>Back to basics</vt:lpstr>
      <vt:lpstr>Some attack vectors don’t change</vt:lpstr>
      <vt:lpstr>Some attack vectors do change</vt:lpstr>
      <vt:lpstr>A shift in thinking</vt:lpstr>
      <vt:lpstr>A shift in thinking</vt:lpstr>
      <vt:lpstr>A shift in thinking</vt:lpstr>
      <vt:lpstr>A shift in thinking</vt:lpstr>
      <vt:lpstr>A shift in thinking</vt:lpstr>
      <vt:lpstr>Optional CCSP Study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102</cp:revision>
  <dcterms:created xsi:type="dcterms:W3CDTF">2017-09-02T15:32:33Z</dcterms:created>
  <dcterms:modified xsi:type="dcterms:W3CDTF">2022-09-07T01:46:43Z</dcterms:modified>
</cp:coreProperties>
</file>